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Default Extension="wdp" ContentType="image/vnd.ms-photo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68" r:id="rId1"/>
    <p:sldMasterId id="2147484320" r:id="rId2"/>
    <p:sldMasterId id="2147484356" r:id="rId3"/>
  </p:sldMasterIdLst>
  <p:notesMasterIdLst>
    <p:notesMasterId r:id="rId9"/>
  </p:notesMasterIdLst>
  <p:sldIdLst>
    <p:sldId id="271" r:id="rId4"/>
    <p:sldId id="373" r:id="rId5"/>
    <p:sldId id="396" r:id="rId6"/>
    <p:sldId id="375" r:id="rId7"/>
    <p:sldId id="39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15" autoAdjust="0"/>
    <p:restoredTop sz="94533" autoAdjust="0"/>
  </p:normalViewPr>
  <p:slideViewPr>
    <p:cSldViewPr snapToGrid="0">
      <p:cViewPr varScale="1">
        <p:scale>
          <a:sx n="69" d="100"/>
          <a:sy n="69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66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593CF-EBD2-4623-B998-221165C31B23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0DF3A9-511D-48BA-A3D2-55461F2B4F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5076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37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952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260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770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4372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3447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05608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3405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3660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8339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53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131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7070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5934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9707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75836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1748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2573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00804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03701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36996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35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9143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2655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4693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59460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3053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882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438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49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888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534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0220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C436C-4D9D-4627-9D98-4A15F1D889E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2/2/2016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D688C-C062-40ED-BD6C-ADA8FBA67D79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54827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554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FE719-7291-4422-9B7D-A60A2224343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74659-5DD9-4B3D-A6B0-77255CD92B4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047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63" Type="http://schemas.openxmlformats.org/officeDocument/2006/relationships/tags" Target="../tags/tag63.xml"/><Relationship Id="rId68" Type="http://schemas.openxmlformats.org/officeDocument/2006/relationships/tags" Target="../tags/tag68.xml"/><Relationship Id="rId7" Type="http://schemas.openxmlformats.org/officeDocument/2006/relationships/tags" Target="../tags/tag7.xml"/><Relationship Id="rId71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tags" Target="../tags/tag58.xml"/><Relationship Id="rId66" Type="http://schemas.openxmlformats.org/officeDocument/2006/relationships/tags" Target="../tags/tag66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61" Type="http://schemas.openxmlformats.org/officeDocument/2006/relationships/tags" Target="../tags/tag61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64" Type="http://schemas.openxmlformats.org/officeDocument/2006/relationships/tags" Target="../tags/tag64.xml"/><Relationship Id="rId69" Type="http://schemas.openxmlformats.org/officeDocument/2006/relationships/tags" Target="../tags/tag69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59" Type="http://schemas.openxmlformats.org/officeDocument/2006/relationships/tags" Target="../tags/tag59.xml"/><Relationship Id="rId67" Type="http://schemas.openxmlformats.org/officeDocument/2006/relationships/tags" Target="../tags/tag67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62" Type="http://schemas.openxmlformats.org/officeDocument/2006/relationships/tags" Target="../tags/tag62.xml"/><Relationship Id="rId70" Type="http://schemas.openxmlformats.org/officeDocument/2006/relationships/tags" Target="../tags/tag7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://fppt.com/officetimeline" TargetMode="External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officetimeline.com/fwlink.aspx?linkid=1030" TargetMode="External"/><Relationship Id="rId5" Type="http://schemas.microsoft.com/office/2007/relationships/hdphoto" Target="../media/hdphoto1.wdp"/><Relationship Id="rId4" Type="http://schemas.openxmlformats.org/officeDocument/2006/relationships/image" Target="../media/image5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fppt.com/officetimeline" TargetMode="Externa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>
            <p:custDataLst>
              <p:tags r:id="rId2"/>
            </p:custDataLst>
          </p:nvPr>
        </p:nvSpPr>
        <p:spPr>
          <a:xfrm>
            <a:off x="1188720" y="1340402"/>
            <a:ext cx="2866872" cy="4145999"/>
          </a:xfrm>
          <a:prstGeom prst="rect">
            <a:avLst/>
          </a:prstGeom>
          <a:gradFill flip="none" rotWithShape="1">
            <a:gsLst>
              <a:gs pos="100000">
                <a:srgbClr val="000000">
                  <a:alpha val="30000"/>
                </a:srgbClr>
              </a:gs>
              <a:gs pos="0">
                <a:srgbClr val="000000">
                  <a:alpha val="0"/>
                </a:srgb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7346" name="Straight Connector 7345" hidden="1"/>
          <p:cNvCxnSpPr/>
          <p:nvPr>
            <p:custDataLst>
              <p:tags r:id="rId3"/>
            </p:custDataLst>
          </p:nvPr>
        </p:nvCxnSpPr>
        <p:spPr>
          <a:xfrm flipV="1">
            <a:off x="6088802" y="1886501"/>
            <a:ext cx="0" cy="359989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44" name="Straight Connector 7343" hidden="1"/>
          <p:cNvCxnSpPr/>
          <p:nvPr>
            <p:custDataLst>
              <p:tags r:id="rId4"/>
            </p:custDataLst>
          </p:nvPr>
        </p:nvCxnSpPr>
        <p:spPr>
          <a:xfrm flipV="1">
            <a:off x="1452713" y="1886501"/>
            <a:ext cx="0" cy="359989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42" name="Straight Connector 7341" hidden="1"/>
          <p:cNvCxnSpPr/>
          <p:nvPr>
            <p:custDataLst>
              <p:tags r:id="rId5"/>
            </p:custDataLst>
          </p:nvPr>
        </p:nvCxnSpPr>
        <p:spPr>
          <a:xfrm>
            <a:off x="4438777" y="1784901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29" name="Rectangle 7328"/>
          <p:cNvSpPr/>
          <p:nvPr>
            <p:custDataLst>
              <p:tags r:id="rId6"/>
            </p:custDataLst>
          </p:nvPr>
        </p:nvSpPr>
        <p:spPr>
          <a:xfrm>
            <a:off x="1452713" y="1416601"/>
            <a:ext cx="4636089" cy="4699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574" name="Straight Connector 573" hidden="1"/>
          <p:cNvCxnSpPr/>
          <p:nvPr>
            <p:custDataLst>
              <p:tags r:id="rId7"/>
            </p:custDataLst>
          </p:nvPr>
        </p:nvCxnSpPr>
        <p:spPr>
          <a:xfrm flipV="1">
            <a:off x="6028593" y="2503721"/>
            <a:ext cx="0" cy="298267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 hidden="1"/>
          <p:cNvCxnSpPr/>
          <p:nvPr>
            <p:custDataLst>
              <p:tags r:id="rId8"/>
            </p:custDataLst>
          </p:nvPr>
        </p:nvCxnSpPr>
        <p:spPr>
          <a:xfrm flipV="1">
            <a:off x="1971436" y="2503721"/>
            <a:ext cx="0" cy="298267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Straight Connector 569" hidden="1"/>
          <p:cNvCxnSpPr/>
          <p:nvPr>
            <p:custDataLst>
              <p:tags r:id="rId9"/>
            </p:custDataLst>
          </p:nvPr>
        </p:nvCxnSpPr>
        <p:spPr>
          <a:xfrm>
            <a:off x="4668035" y="2402121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7" name="Rectangle 556"/>
          <p:cNvSpPr/>
          <p:nvPr>
            <p:custDataLst>
              <p:tags r:id="rId10"/>
            </p:custDataLst>
          </p:nvPr>
        </p:nvSpPr>
        <p:spPr>
          <a:xfrm>
            <a:off x="1971436" y="2033821"/>
            <a:ext cx="4057157" cy="4699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553" name="Straight Connector 552" hidden="1"/>
          <p:cNvCxnSpPr/>
          <p:nvPr>
            <p:custDataLst>
              <p:tags r:id="rId11"/>
            </p:custDataLst>
          </p:nvPr>
        </p:nvCxnSpPr>
        <p:spPr>
          <a:xfrm flipV="1">
            <a:off x="6413005" y="3120941"/>
            <a:ext cx="0" cy="236545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Connector 550" hidden="1"/>
          <p:cNvCxnSpPr/>
          <p:nvPr>
            <p:custDataLst>
              <p:tags r:id="rId12"/>
            </p:custDataLst>
          </p:nvPr>
        </p:nvCxnSpPr>
        <p:spPr>
          <a:xfrm flipV="1">
            <a:off x="3198773" y="3120941"/>
            <a:ext cx="0" cy="236545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Straight Connector 548" hidden="1"/>
          <p:cNvCxnSpPr/>
          <p:nvPr>
            <p:custDataLst>
              <p:tags r:id="rId13"/>
            </p:custDataLst>
          </p:nvPr>
        </p:nvCxnSpPr>
        <p:spPr>
          <a:xfrm>
            <a:off x="5473907" y="3019341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08" name="Rectangle 7507"/>
          <p:cNvSpPr/>
          <p:nvPr>
            <p:custDataLst>
              <p:tags r:id="rId14"/>
            </p:custDataLst>
          </p:nvPr>
        </p:nvSpPr>
        <p:spPr>
          <a:xfrm>
            <a:off x="3198773" y="2651041"/>
            <a:ext cx="3214232" cy="4699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7503" name="Straight Connector 7502" hidden="1"/>
          <p:cNvCxnSpPr/>
          <p:nvPr>
            <p:custDataLst>
              <p:tags r:id="rId15"/>
            </p:custDataLst>
          </p:nvPr>
        </p:nvCxnSpPr>
        <p:spPr>
          <a:xfrm flipV="1">
            <a:off x="7779285" y="3738161"/>
            <a:ext cx="0" cy="174823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00" name="Straight Connector 7499" hidden="1"/>
          <p:cNvCxnSpPr/>
          <p:nvPr>
            <p:custDataLst>
              <p:tags r:id="rId16"/>
            </p:custDataLst>
          </p:nvPr>
        </p:nvCxnSpPr>
        <p:spPr>
          <a:xfrm flipV="1">
            <a:off x="4213062" y="3738161"/>
            <a:ext cx="0" cy="174823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97" name="Straight Connector 7496" hidden="1"/>
          <p:cNvCxnSpPr/>
          <p:nvPr>
            <p:custDataLst>
              <p:tags r:id="rId17"/>
            </p:custDataLst>
          </p:nvPr>
        </p:nvCxnSpPr>
        <p:spPr>
          <a:xfrm>
            <a:off x="6664194" y="3636561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75" name="Rectangle 7474"/>
          <p:cNvSpPr/>
          <p:nvPr>
            <p:custDataLst>
              <p:tags r:id="rId18"/>
            </p:custDataLst>
          </p:nvPr>
        </p:nvSpPr>
        <p:spPr>
          <a:xfrm>
            <a:off x="4213062" y="3268261"/>
            <a:ext cx="3566223" cy="4699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7470" name="Straight Connector 7469" hidden="1"/>
          <p:cNvCxnSpPr/>
          <p:nvPr>
            <p:custDataLst>
              <p:tags r:id="rId19"/>
            </p:custDataLst>
          </p:nvPr>
        </p:nvCxnSpPr>
        <p:spPr>
          <a:xfrm flipV="1">
            <a:off x="6880782" y="4355381"/>
            <a:ext cx="0" cy="113101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6" name="Straight Connector 7465" hidden="1"/>
          <p:cNvCxnSpPr/>
          <p:nvPr>
            <p:custDataLst>
              <p:tags r:id="rId20"/>
            </p:custDataLst>
          </p:nvPr>
        </p:nvCxnSpPr>
        <p:spPr>
          <a:xfrm flipV="1">
            <a:off x="4597473" y="4355381"/>
            <a:ext cx="0" cy="1131019"/>
          </a:xfrm>
          <a:prstGeom prst="line">
            <a:avLst/>
          </a:prstGeom>
          <a:ln w="0">
            <a:solidFill>
              <a:srgbClr val="70AD47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3" name="Straight Connector 7462" hidden="1"/>
          <p:cNvCxnSpPr/>
          <p:nvPr>
            <p:custDataLst>
              <p:tags r:id="rId21"/>
            </p:custDataLst>
          </p:nvPr>
        </p:nvCxnSpPr>
        <p:spPr>
          <a:xfrm>
            <a:off x="6407148" y="4253781"/>
            <a:ext cx="0" cy="0"/>
          </a:xfrm>
          <a:prstGeom prst="line">
            <a:avLst/>
          </a:prstGeom>
          <a:ln w="0">
            <a:solidFill>
              <a:srgbClr val="CCCCCC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42" name="Rectangle 7441"/>
          <p:cNvSpPr/>
          <p:nvPr>
            <p:custDataLst>
              <p:tags r:id="rId22"/>
            </p:custDataLst>
          </p:nvPr>
        </p:nvSpPr>
        <p:spPr>
          <a:xfrm>
            <a:off x="4597473" y="3885481"/>
            <a:ext cx="2283309" cy="4699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cxnSp>
        <p:nvCxnSpPr>
          <p:cNvPr id="7435" name="Straight Connector 7434" hidden="1"/>
          <p:cNvCxnSpPr/>
          <p:nvPr>
            <p:custDataLst>
              <p:tags r:id="rId23"/>
            </p:custDataLst>
          </p:nvPr>
        </p:nvCxnSpPr>
        <p:spPr>
          <a:xfrm>
            <a:off x="1429556" y="5338552"/>
            <a:ext cx="0" cy="74327"/>
          </a:xfrm>
          <a:prstGeom prst="line">
            <a:avLst/>
          </a:prstGeom>
          <a:ln w="15875" cap="flat" cmpd="sng" algn="ctr">
            <a:solidFill>
              <a:schemeClr val="tx2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22" name="Straight Connector 7421" hidden="1"/>
          <p:cNvCxnSpPr/>
          <p:nvPr>
            <p:custDataLst>
              <p:tags r:id="rId24"/>
            </p:custDataLst>
          </p:nvPr>
        </p:nvCxnSpPr>
        <p:spPr>
          <a:xfrm>
            <a:off x="2883834" y="5338552"/>
            <a:ext cx="0" cy="74327"/>
          </a:xfrm>
          <a:prstGeom prst="line">
            <a:avLst/>
          </a:prstGeom>
          <a:ln w="15875" cap="flat" cmpd="sng" algn="ctr">
            <a:solidFill>
              <a:schemeClr val="tx2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08" name="Straight Connector 7407" hidden="1"/>
          <p:cNvCxnSpPr/>
          <p:nvPr>
            <p:custDataLst>
              <p:tags r:id="rId25"/>
            </p:custDataLst>
          </p:nvPr>
        </p:nvCxnSpPr>
        <p:spPr>
          <a:xfrm>
            <a:off x="4477055" y="5338552"/>
            <a:ext cx="0" cy="74327"/>
          </a:xfrm>
          <a:prstGeom prst="line">
            <a:avLst/>
          </a:prstGeom>
          <a:ln w="15875" cap="flat" cmpd="sng" algn="ctr">
            <a:solidFill>
              <a:schemeClr val="tx2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2" name="Straight Connector 7391" hidden="1"/>
          <p:cNvCxnSpPr/>
          <p:nvPr>
            <p:custDataLst>
              <p:tags r:id="rId26"/>
            </p:custDataLst>
          </p:nvPr>
        </p:nvCxnSpPr>
        <p:spPr>
          <a:xfrm>
            <a:off x="6074908" y="5338552"/>
            <a:ext cx="0" cy="74327"/>
          </a:xfrm>
          <a:prstGeom prst="line">
            <a:avLst/>
          </a:prstGeom>
          <a:ln w="15875" cap="flat" cmpd="sng" algn="ctr">
            <a:solidFill>
              <a:schemeClr val="tx2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 hidden="1"/>
          <p:cNvCxnSpPr/>
          <p:nvPr>
            <p:custDataLst>
              <p:tags r:id="rId27"/>
            </p:custDataLst>
          </p:nvPr>
        </p:nvCxnSpPr>
        <p:spPr>
          <a:xfrm>
            <a:off x="7672761" y="5338552"/>
            <a:ext cx="0" cy="74327"/>
          </a:xfrm>
          <a:prstGeom prst="line">
            <a:avLst/>
          </a:prstGeom>
          <a:ln w="15875" cap="flat" cmpd="sng" algn="ctr">
            <a:solidFill>
              <a:schemeClr val="tx2">
                <a:alpha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5" name="TextBox 554"/>
          <p:cNvSpPr txBox="1"/>
          <p:nvPr/>
        </p:nvSpPr>
        <p:spPr>
          <a:xfrm>
            <a:off x="821635" y="163750"/>
            <a:ext cx="7447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prstClr val="white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Clinical Project Timeline</a:t>
            </a:r>
            <a:endParaRPr lang="en-US" sz="3600" dirty="0">
              <a:solidFill>
                <a:prstClr val="white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Rectangle 1"/>
          <p:cNvSpPr/>
          <p:nvPr>
            <p:custDataLst>
              <p:tags r:id="rId28"/>
            </p:custDataLst>
          </p:nvPr>
        </p:nvSpPr>
        <p:spPr>
          <a:xfrm>
            <a:off x="1188720" y="5486400"/>
            <a:ext cx="6766560" cy="50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4" name="TextBox 3"/>
          <p:cNvSpPr txBox="1"/>
          <p:nvPr>
            <p:custDataLst>
              <p:tags r:id="rId29"/>
            </p:custDataLst>
          </p:nvPr>
        </p:nvSpPr>
        <p:spPr>
          <a:xfrm>
            <a:off x="1188720" y="54864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800" smtClean="0"/>
              <a:t>2012</a:t>
            </a:r>
            <a:endParaRPr lang="en-US" sz="2800"/>
          </a:p>
        </p:txBody>
      </p:sp>
      <p:sp>
        <p:nvSpPr>
          <p:cNvPr id="6" name="TextBox 5"/>
          <p:cNvSpPr txBox="1"/>
          <p:nvPr>
            <p:custDataLst>
              <p:tags r:id="rId30"/>
            </p:custDataLst>
          </p:nvPr>
        </p:nvSpPr>
        <p:spPr>
          <a:xfrm>
            <a:off x="2880360" y="54864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800" smtClean="0"/>
              <a:t>2013</a:t>
            </a:r>
            <a:endParaRPr lang="en-US" sz="2800"/>
          </a:p>
        </p:txBody>
      </p:sp>
      <p:sp>
        <p:nvSpPr>
          <p:cNvPr id="8" name="TextBox 7"/>
          <p:cNvSpPr txBox="1"/>
          <p:nvPr>
            <p:custDataLst>
              <p:tags r:id="rId31"/>
            </p:custDataLst>
          </p:nvPr>
        </p:nvSpPr>
        <p:spPr>
          <a:xfrm>
            <a:off x="4572000" y="54864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800" smtClean="0"/>
              <a:t>2014</a:t>
            </a:r>
            <a:endParaRPr lang="en-US" sz="2800"/>
          </a:p>
        </p:txBody>
      </p:sp>
      <p:sp>
        <p:nvSpPr>
          <p:cNvPr id="10" name="TextBox 9"/>
          <p:cNvSpPr txBox="1"/>
          <p:nvPr>
            <p:custDataLst>
              <p:tags r:id="rId32"/>
            </p:custDataLst>
          </p:nvPr>
        </p:nvSpPr>
        <p:spPr>
          <a:xfrm>
            <a:off x="6263640" y="5486400"/>
            <a:ext cx="1691640" cy="50800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 anchorCtr="0">
            <a:noAutofit/>
          </a:bodyPr>
          <a:lstStyle/>
          <a:p>
            <a:r>
              <a:rPr lang="en-US" sz="2800" smtClean="0"/>
              <a:t>2015</a:t>
            </a:r>
            <a:endParaRPr lang="en-US" sz="2800"/>
          </a:p>
        </p:txBody>
      </p:sp>
      <p:sp>
        <p:nvSpPr>
          <p:cNvPr id="12" name="Rectangle 11"/>
          <p:cNvSpPr/>
          <p:nvPr>
            <p:custDataLst>
              <p:tags r:id="rId33"/>
            </p:custDataLst>
          </p:nvPr>
        </p:nvSpPr>
        <p:spPr>
          <a:xfrm>
            <a:off x="1188720" y="5486400"/>
            <a:ext cx="2866872" cy="508000"/>
          </a:xfrm>
          <a:prstGeom prst="rect">
            <a:avLst/>
          </a:prstGeom>
          <a:solidFill>
            <a:schemeClr val="bg1">
              <a:alpha val="3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5" name="Isosceles Triangle 14"/>
          <p:cNvSpPr/>
          <p:nvPr>
            <p:custDataLst>
              <p:tags r:id="rId34"/>
            </p:custDataLst>
          </p:nvPr>
        </p:nvSpPr>
        <p:spPr>
          <a:xfrm>
            <a:off x="3992092" y="5981700"/>
            <a:ext cx="127000" cy="139700"/>
          </a:xfrm>
          <a:prstGeom prst="triangle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6" name="TextBox 15"/>
          <p:cNvSpPr txBox="1"/>
          <p:nvPr>
            <p:custDataLst>
              <p:tags r:id="rId35"/>
            </p:custDataLst>
          </p:nvPr>
        </p:nvSpPr>
        <p:spPr>
          <a:xfrm>
            <a:off x="3757305" y="6153150"/>
            <a:ext cx="605679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en-US" sz="2000" smtClean="0">
                <a:solidFill>
                  <a:schemeClr val="accent2"/>
                </a:solidFill>
              </a:rPr>
              <a:t>Today</a:t>
            </a:r>
            <a:endParaRPr lang="en-US" sz="2000">
              <a:solidFill>
                <a:schemeClr val="accent2"/>
              </a:solidFill>
            </a:endParaRPr>
          </a:p>
        </p:txBody>
      </p:sp>
      <p:sp>
        <p:nvSpPr>
          <p:cNvPr id="18" name="Parallelogram 17"/>
          <p:cNvSpPr/>
          <p:nvPr>
            <p:custDataLst>
              <p:tags r:id="rId36"/>
            </p:custDataLst>
          </p:nvPr>
        </p:nvSpPr>
        <p:spPr>
          <a:xfrm>
            <a:off x="7558461" y="5295900"/>
            <a:ext cx="228600" cy="254000"/>
          </a:xfrm>
          <a:prstGeom prst="parallelogram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0" name="TextBox 19"/>
          <p:cNvSpPr txBox="1"/>
          <p:nvPr>
            <p:custDataLst>
              <p:tags r:id="rId37"/>
            </p:custDataLst>
          </p:nvPr>
        </p:nvSpPr>
        <p:spPr>
          <a:xfrm>
            <a:off x="6910761" y="4529656"/>
            <a:ext cx="1524000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Milestone 5 Here</a:t>
            </a:r>
            <a:endParaRPr lang="en-US" sz="2000"/>
          </a:p>
        </p:txBody>
      </p:sp>
      <p:sp>
        <p:nvSpPr>
          <p:cNvPr id="22" name="TextBox 21"/>
          <p:cNvSpPr txBox="1"/>
          <p:nvPr>
            <p:custDataLst>
              <p:tags r:id="rId38"/>
            </p:custDataLst>
          </p:nvPr>
        </p:nvSpPr>
        <p:spPr>
          <a:xfrm>
            <a:off x="7346549" y="5047499"/>
            <a:ext cx="664349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chemeClr val="accent2"/>
                </a:solidFill>
              </a:rPr>
              <a:t>Nov 1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26" name="Parallelogram 25"/>
          <p:cNvSpPr/>
          <p:nvPr>
            <p:custDataLst>
              <p:tags r:id="rId39"/>
            </p:custDataLst>
          </p:nvPr>
        </p:nvSpPr>
        <p:spPr>
          <a:xfrm>
            <a:off x="5960608" y="5295900"/>
            <a:ext cx="228600" cy="254000"/>
          </a:xfrm>
          <a:prstGeom prst="parallelogram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28" name="TextBox 27"/>
          <p:cNvSpPr txBox="1"/>
          <p:nvPr>
            <p:custDataLst>
              <p:tags r:id="rId40"/>
            </p:custDataLst>
          </p:nvPr>
        </p:nvSpPr>
        <p:spPr>
          <a:xfrm>
            <a:off x="5312908" y="4529656"/>
            <a:ext cx="1524000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Milestone 4 Here</a:t>
            </a:r>
            <a:endParaRPr lang="en-US" sz="2000"/>
          </a:p>
        </p:txBody>
      </p:sp>
      <p:sp>
        <p:nvSpPr>
          <p:cNvPr id="30" name="TextBox 29"/>
          <p:cNvSpPr txBox="1"/>
          <p:nvPr>
            <p:custDataLst>
              <p:tags r:id="rId41"/>
            </p:custDataLst>
          </p:nvPr>
        </p:nvSpPr>
        <p:spPr>
          <a:xfrm>
            <a:off x="5700606" y="5047499"/>
            <a:ext cx="768544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chemeClr val="accent2"/>
                </a:solidFill>
              </a:rPr>
              <a:t>Nov 21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7396" name="Parallelogram 7395"/>
          <p:cNvSpPr/>
          <p:nvPr>
            <p:custDataLst>
              <p:tags r:id="rId42"/>
            </p:custDataLst>
          </p:nvPr>
        </p:nvSpPr>
        <p:spPr>
          <a:xfrm>
            <a:off x="4362755" y="5295900"/>
            <a:ext cx="228600" cy="254000"/>
          </a:xfrm>
          <a:prstGeom prst="parallelogram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400" name="TextBox 7399"/>
          <p:cNvSpPr txBox="1"/>
          <p:nvPr>
            <p:custDataLst>
              <p:tags r:id="rId43"/>
            </p:custDataLst>
          </p:nvPr>
        </p:nvSpPr>
        <p:spPr>
          <a:xfrm>
            <a:off x="3715055" y="4529656"/>
            <a:ext cx="1524000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Milestone 3 Here</a:t>
            </a:r>
            <a:endParaRPr lang="en-US" sz="2000"/>
          </a:p>
        </p:txBody>
      </p:sp>
      <p:sp>
        <p:nvSpPr>
          <p:cNvPr id="7404" name="TextBox 7403"/>
          <p:cNvSpPr txBox="1"/>
          <p:nvPr>
            <p:custDataLst>
              <p:tags r:id="rId44"/>
            </p:custDataLst>
          </p:nvPr>
        </p:nvSpPr>
        <p:spPr>
          <a:xfrm>
            <a:off x="4113974" y="5047499"/>
            <a:ext cx="750205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chemeClr val="accent2"/>
                </a:solidFill>
              </a:rPr>
              <a:t>Dec 11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7412" name="Parallelogram 7411"/>
          <p:cNvSpPr/>
          <p:nvPr>
            <p:custDataLst>
              <p:tags r:id="rId45"/>
            </p:custDataLst>
          </p:nvPr>
        </p:nvSpPr>
        <p:spPr>
          <a:xfrm>
            <a:off x="2769534" y="5295900"/>
            <a:ext cx="228600" cy="254000"/>
          </a:xfrm>
          <a:prstGeom prst="parallelogram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416" name="TextBox 7415"/>
          <p:cNvSpPr txBox="1"/>
          <p:nvPr>
            <p:custDataLst>
              <p:tags r:id="rId46"/>
            </p:custDataLst>
          </p:nvPr>
        </p:nvSpPr>
        <p:spPr>
          <a:xfrm>
            <a:off x="2121834" y="4529656"/>
            <a:ext cx="1524000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Milestone 2 Here</a:t>
            </a:r>
            <a:endParaRPr lang="en-US" sz="2000"/>
          </a:p>
        </p:txBody>
      </p:sp>
      <p:sp>
        <p:nvSpPr>
          <p:cNvPr id="7418" name="TextBox 7417"/>
          <p:cNvSpPr txBox="1"/>
          <p:nvPr>
            <p:custDataLst>
              <p:tags r:id="rId47"/>
            </p:custDataLst>
          </p:nvPr>
        </p:nvSpPr>
        <p:spPr>
          <a:xfrm>
            <a:off x="2594075" y="5047499"/>
            <a:ext cx="601127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chemeClr val="accent2"/>
                </a:solidFill>
              </a:rPr>
              <a:t>Jan 1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7425" name="Parallelogram 7424"/>
          <p:cNvSpPr/>
          <p:nvPr>
            <p:custDataLst>
              <p:tags r:id="rId48"/>
            </p:custDataLst>
          </p:nvPr>
        </p:nvSpPr>
        <p:spPr>
          <a:xfrm>
            <a:off x="1315256" y="5295900"/>
            <a:ext cx="228600" cy="254000"/>
          </a:xfrm>
          <a:prstGeom prst="parallelogram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7428" name="TextBox 7427"/>
          <p:cNvSpPr txBox="1"/>
          <p:nvPr>
            <p:custDataLst>
              <p:tags r:id="rId49"/>
            </p:custDataLst>
          </p:nvPr>
        </p:nvSpPr>
        <p:spPr>
          <a:xfrm>
            <a:off x="667556" y="4529656"/>
            <a:ext cx="1524000" cy="492443"/>
          </a:xfrm>
          <a:prstGeom prst="rect">
            <a:avLst/>
          </a:prstGeom>
          <a:noFill/>
        </p:spPr>
        <p:txBody>
          <a:bodyPr vert="horz" wrap="square" lIns="88900" tIns="0" rIns="88900" bIns="0" rtlCol="0" anchor="b" anchorCtr="1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000" smtClean="0"/>
              <a:t>Milestone 1 Here</a:t>
            </a:r>
            <a:endParaRPr lang="en-US" sz="2000"/>
          </a:p>
        </p:txBody>
      </p:sp>
      <p:sp>
        <p:nvSpPr>
          <p:cNvPr id="7431" name="TextBox 7430"/>
          <p:cNvSpPr txBox="1"/>
          <p:nvPr>
            <p:custDataLst>
              <p:tags r:id="rId50"/>
            </p:custDataLst>
          </p:nvPr>
        </p:nvSpPr>
        <p:spPr>
          <a:xfrm>
            <a:off x="1074490" y="5047499"/>
            <a:ext cx="735971" cy="246221"/>
          </a:xfrm>
          <a:prstGeom prst="rect">
            <a:avLst/>
          </a:prstGeom>
          <a:noFill/>
        </p:spPr>
        <p:txBody>
          <a:bodyPr vert="horz" wrap="none" lIns="88900" tIns="0" rIns="88900" bIns="0" rtlCol="0" anchorCtr="1">
            <a:spAutoFit/>
          </a:bodyPr>
          <a:lstStyle/>
          <a:p>
            <a:r>
              <a:rPr lang="en-US" sz="1600" smtClean="0">
                <a:solidFill>
                  <a:schemeClr val="accent2"/>
                </a:solidFill>
              </a:rPr>
              <a:t>Feb 22</a:t>
            </a:r>
            <a:endParaRPr lang="en-US" sz="1600">
              <a:solidFill>
                <a:schemeClr val="accent2"/>
              </a:solidFill>
            </a:endParaRPr>
          </a:p>
        </p:txBody>
      </p:sp>
      <p:sp>
        <p:nvSpPr>
          <p:cNvPr id="7445" name="TextBox 7444"/>
          <p:cNvSpPr txBox="1"/>
          <p:nvPr>
            <p:custDataLst>
              <p:tags r:id="rId51"/>
            </p:custDataLst>
          </p:nvPr>
        </p:nvSpPr>
        <p:spPr>
          <a:xfrm>
            <a:off x="7021461" y="3998511"/>
            <a:ext cx="83413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accent2"/>
                </a:solidFill>
              </a:rPr>
              <a:t>354 days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7450" name="TextBox 7449"/>
          <p:cNvSpPr txBox="1"/>
          <p:nvPr>
            <p:custDataLst>
              <p:tags r:id="rId52"/>
            </p:custDataLst>
          </p:nvPr>
        </p:nvSpPr>
        <p:spPr>
          <a:xfrm>
            <a:off x="5193689" y="3868902"/>
            <a:ext cx="1090876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Task 1 Here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458" name="TextBox 7457" hidden="1"/>
          <p:cNvSpPr txBox="1"/>
          <p:nvPr>
            <p:custDataLst>
              <p:tags r:id="rId53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chemeClr val="tx2"/>
              </a:solidFill>
              <a:latin typeface="Segoe UI" panose="020B0502040204020203" pitchFamily="34" charset="0"/>
            </a:endParaRPr>
          </a:p>
        </p:txBody>
      </p:sp>
      <p:sp>
        <p:nvSpPr>
          <p:cNvPr id="7455" name="TextBox 7454"/>
          <p:cNvSpPr txBox="1"/>
          <p:nvPr>
            <p:custDataLst>
              <p:tags r:id="rId54"/>
            </p:custDataLst>
          </p:nvPr>
        </p:nvSpPr>
        <p:spPr>
          <a:xfrm>
            <a:off x="4597473" y="4129321"/>
            <a:ext cx="2283309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Jan 2014 - May 2015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7478" name="TextBox 7477"/>
          <p:cNvSpPr txBox="1"/>
          <p:nvPr>
            <p:custDataLst>
              <p:tags r:id="rId55"/>
            </p:custDataLst>
          </p:nvPr>
        </p:nvSpPr>
        <p:spPr>
          <a:xfrm>
            <a:off x="7919964" y="3381291"/>
            <a:ext cx="83413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accent2"/>
                </a:solidFill>
              </a:rPr>
              <a:t>551 days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7483" name="TextBox 7482"/>
          <p:cNvSpPr txBox="1"/>
          <p:nvPr>
            <p:custDataLst>
              <p:tags r:id="rId56"/>
            </p:custDataLst>
          </p:nvPr>
        </p:nvSpPr>
        <p:spPr>
          <a:xfrm>
            <a:off x="5450735" y="3251682"/>
            <a:ext cx="1090876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Task 2 Here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491" name="TextBox 7490" hidden="1"/>
          <p:cNvSpPr txBox="1"/>
          <p:nvPr>
            <p:custDataLst>
              <p:tags r:id="rId57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chemeClr val="tx2"/>
              </a:solidFill>
              <a:latin typeface="Segoe UI" panose="020B0502040204020203" pitchFamily="34" charset="0"/>
            </a:endParaRPr>
          </a:p>
        </p:txBody>
      </p:sp>
      <p:sp>
        <p:nvSpPr>
          <p:cNvPr id="7488" name="TextBox 7487"/>
          <p:cNvSpPr txBox="1"/>
          <p:nvPr>
            <p:custDataLst>
              <p:tags r:id="rId58"/>
            </p:custDataLst>
          </p:nvPr>
        </p:nvSpPr>
        <p:spPr>
          <a:xfrm>
            <a:off x="4213062" y="3512101"/>
            <a:ext cx="3566223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Oct 2013 - Nov 2015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7511" name="TextBox 7510"/>
          <p:cNvSpPr txBox="1"/>
          <p:nvPr>
            <p:custDataLst>
              <p:tags r:id="rId59"/>
            </p:custDataLst>
          </p:nvPr>
        </p:nvSpPr>
        <p:spPr>
          <a:xfrm>
            <a:off x="6553684" y="2764071"/>
            <a:ext cx="83413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accent2"/>
                </a:solidFill>
              </a:rPr>
              <a:t>496 days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7517" name="TextBox 7516"/>
          <p:cNvSpPr txBox="1"/>
          <p:nvPr>
            <p:custDataLst>
              <p:tags r:id="rId60"/>
            </p:custDataLst>
          </p:nvPr>
        </p:nvSpPr>
        <p:spPr>
          <a:xfrm>
            <a:off x="4260450" y="2634462"/>
            <a:ext cx="1090876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Task 3 Here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546" name="TextBox 545" hidden="1"/>
          <p:cNvSpPr txBox="1"/>
          <p:nvPr>
            <p:custDataLst>
              <p:tags r:id="rId61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chemeClr val="tx2"/>
              </a:solidFill>
              <a:latin typeface="Segoe UI" panose="020B0502040204020203" pitchFamily="34" charset="0"/>
            </a:endParaRPr>
          </a:p>
        </p:txBody>
      </p:sp>
      <p:sp>
        <p:nvSpPr>
          <p:cNvPr id="544" name="TextBox 543"/>
          <p:cNvSpPr txBox="1"/>
          <p:nvPr>
            <p:custDataLst>
              <p:tags r:id="rId62"/>
            </p:custDataLst>
          </p:nvPr>
        </p:nvSpPr>
        <p:spPr>
          <a:xfrm>
            <a:off x="3198772" y="2894881"/>
            <a:ext cx="3214232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Mar 2013 - Feb 2015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559" name="TextBox 558"/>
          <p:cNvSpPr txBox="1"/>
          <p:nvPr>
            <p:custDataLst>
              <p:tags r:id="rId63"/>
            </p:custDataLst>
          </p:nvPr>
        </p:nvSpPr>
        <p:spPr>
          <a:xfrm>
            <a:off x="6169273" y="2146851"/>
            <a:ext cx="83413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mtClean="0">
                <a:solidFill>
                  <a:schemeClr val="accent2"/>
                </a:solidFill>
              </a:rPr>
              <a:t>627 days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562" name="TextBox 561"/>
          <p:cNvSpPr txBox="1"/>
          <p:nvPr>
            <p:custDataLst>
              <p:tags r:id="rId64"/>
            </p:custDataLst>
          </p:nvPr>
        </p:nvSpPr>
        <p:spPr>
          <a:xfrm>
            <a:off x="3454576" y="2017242"/>
            <a:ext cx="1090876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Task 4 Here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567" name="TextBox 566" hidden="1"/>
          <p:cNvSpPr txBox="1"/>
          <p:nvPr>
            <p:custDataLst>
              <p:tags r:id="rId65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chemeClr val="tx2"/>
              </a:solidFill>
              <a:latin typeface="Segoe UI" panose="020B0502040204020203" pitchFamily="34" charset="0"/>
            </a:endParaRPr>
          </a:p>
        </p:txBody>
      </p:sp>
      <p:sp>
        <p:nvSpPr>
          <p:cNvPr id="565" name="TextBox 564"/>
          <p:cNvSpPr txBox="1"/>
          <p:nvPr>
            <p:custDataLst>
              <p:tags r:id="rId66"/>
            </p:custDataLst>
          </p:nvPr>
        </p:nvSpPr>
        <p:spPr>
          <a:xfrm>
            <a:off x="1971436" y="2277661"/>
            <a:ext cx="4057157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Jun 2012 - Nov 2014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7331" name="TextBox 7330"/>
          <p:cNvSpPr txBox="1"/>
          <p:nvPr>
            <p:custDataLst>
              <p:tags r:id="rId67"/>
            </p:custDataLst>
          </p:nvPr>
        </p:nvSpPr>
        <p:spPr>
          <a:xfrm>
            <a:off x="6229481" y="1529631"/>
            <a:ext cx="834136" cy="24384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716 days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334" name="TextBox 7333"/>
          <p:cNvSpPr txBox="1"/>
          <p:nvPr>
            <p:custDataLst>
              <p:tags r:id="rId68"/>
            </p:custDataLst>
          </p:nvPr>
        </p:nvSpPr>
        <p:spPr>
          <a:xfrm>
            <a:off x="3225319" y="1400022"/>
            <a:ext cx="1090876" cy="276999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Task 5 Here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7339" name="TextBox 7338" hidden="1"/>
          <p:cNvSpPr txBox="1"/>
          <p:nvPr>
            <p:custDataLst>
              <p:tags r:id="rId69"/>
            </p:custDataLst>
          </p:nvPr>
        </p:nvSpPr>
        <p:spPr>
          <a:xfrm>
            <a:off x="12700" y="12700"/>
            <a:ext cx="65" cy="215444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endParaRPr lang="en-US" sz="1400">
              <a:solidFill>
                <a:schemeClr val="tx2"/>
              </a:solidFill>
              <a:latin typeface="Segoe UI" panose="020B0502040204020203" pitchFamily="34" charset="0"/>
            </a:endParaRPr>
          </a:p>
        </p:txBody>
      </p:sp>
      <p:sp>
        <p:nvSpPr>
          <p:cNvPr id="7337" name="TextBox 7336"/>
          <p:cNvSpPr txBox="1"/>
          <p:nvPr>
            <p:custDataLst>
              <p:tags r:id="rId70"/>
            </p:custDataLst>
          </p:nvPr>
        </p:nvSpPr>
        <p:spPr>
          <a:xfrm>
            <a:off x="1452713" y="1660441"/>
            <a:ext cx="4636089" cy="213360"/>
          </a:xfrm>
          <a:prstGeom prst="rect">
            <a:avLst/>
          </a:prstGeom>
          <a:noFill/>
        </p:spPr>
        <p:txBody>
          <a:bodyPr vert="horz" wrap="non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bg1"/>
                </a:solidFill>
              </a:rPr>
              <a:t>Feb 2012 - Nov 2014</a:t>
            </a:r>
            <a:endParaRPr lang="en-US" sz="1600">
              <a:solidFill>
                <a:schemeClr val="bg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9272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5461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3999" cy="121672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975" y="186974"/>
            <a:ext cx="88289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You can easily change this template or build new</a:t>
            </a:r>
            <a:b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</a:br>
            <a:r>
              <a:rPr lang="en-US" sz="24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timelines quickly, right </a:t>
            </a:r>
            <a:r>
              <a:rPr lang="en-US" sz="24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inside PowerPoint!</a:t>
            </a:r>
            <a:endParaRPr lang="en-US" sz="2400" dirty="0" smtClean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20" y="1724223"/>
            <a:ext cx="43514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Office Timeline is a </a:t>
            </a:r>
            <a:r>
              <a:rPr lang="en-US" sz="16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FREE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award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winning, 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 maker </a:t>
            </a:r>
            <a:r>
              <a:rPr 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that's really easy to use</a:t>
            </a:r>
            <a:r>
              <a:rPr 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600" dirty="0">
              <a:solidFill>
                <a:prstClr val="black">
                  <a:lumMod val="65000"/>
                  <a:lumOff val="35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39949" y="2455947"/>
            <a:ext cx="3541526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Simple, easy-to-use wizards.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Professional, quick results.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rgbClr val="D24726"/>
                </a:solidFill>
              </a:rPr>
              <a:t>Built directly into PowerPoint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23632" y="4523873"/>
            <a:ext cx="4005644" cy="2101181"/>
          </a:xfrm>
          <a:prstGeom prst="rect">
            <a:avLst/>
          </a:prstGeom>
          <a:gradFill flip="none" rotWithShape="1">
            <a:gsLst>
              <a:gs pos="0">
                <a:srgbClr val="F2F2F2"/>
              </a:gs>
              <a:gs pos="85000">
                <a:schemeClr val="bg1"/>
              </a:gs>
              <a:gs pos="15000">
                <a:schemeClr val="bg1"/>
              </a:gs>
              <a:gs pos="100000">
                <a:srgbClr val="F2F2F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632" y="4757061"/>
            <a:ext cx="4005644" cy="15814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3632" y="1472852"/>
            <a:ext cx="4005644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50" y="3725587"/>
            <a:ext cx="4136708" cy="2477929"/>
          </a:xfrm>
          <a:prstGeom prst="rect">
            <a:avLst/>
          </a:prstGeom>
          <a:effectLst>
            <a:outerShdw blurRad="165100" algn="ctr" rotWithShape="0">
              <a:prstClr val="black">
                <a:alpha val="30000"/>
              </a:prstClr>
            </a:outerShdw>
          </a:effectLst>
        </p:spPr>
      </p:pic>
      <p:grpSp>
        <p:nvGrpSpPr>
          <p:cNvPr id="10" name="Group 9"/>
          <p:cNvGrpSpPr/>
          <p:nvPr/>
        </p:nvGrpSpPr>
        <p:grpSpPr>
          <a:xfrm>
            <a:off x="4723632" y="4011707"/>
            <a:ext cx="4036463" cy="400110"/>
            <a:chOff x="4723632" y="4011707"/>
            <a:chExt cx="4036463" cy="400110"/>
          </a:xfrm>
        </p:grpSpPr>
        <p:sp>
          <p:nvSpPr>
            <p:cNvPr id="28" name="Rectangle 27"/>
            <p:cNvSpPr/>
            <p:nvPr/>
          </p:nvSpPr>
          <p:spPr>
            <a:xfrm>
              <a:off x="5099779" y="4071531"/>
              <a:ext cx="36603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Open your template or select a new one.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1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294620" y="6299518"/>
            <a:ext cx="3603094" cy="400110"/>
            <a:chOff x="4723632" y="4011707"/>
            <a:chExt cx="3603094" cy="400110"/>
          </a:xfrm>
        </p:grpSpPr>
        <p:sp>
          <p:nvSpPr>
            <p:cNvPr id="22" name="Rectangle 21"/>
            <p:cNvSpPr/>
            <p:nvPr/>
          </p:nvSpPr>
          <p:spPr>
            <a:xfrm>
              <a:off x="5099779" y="4071531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Choose </a:t>
              </a:r>
              <a:r>
                <a:rPr 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dates, colors and shapes.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olidFill>
                      <a:prstClr val="white">
                        <a:lumMod val="95000"/>
                      </a:prstClr>
                    </a:solidFill>
                    <a:ea typeface="Segoe UI" pitchFamily="34" charset="0"/>
                    <a:cs typeface="Segoe UI" pitchFamily="34" charset="0"/>
                  </a:rPr>
                  <a:t>2</a:t>
                </a:r>
                <a:endParaRPr lang="en-US" sz="2000" b="1" dirty="0">
                  <a:solidFill>
                    <a:prstClr val="white">
                      <a:lumMod val="95000"/>
                    </a:prstClr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4746430" y="6288232"/>
            <a:ext cx="3616348" cy="400110"/>
            <a:chOff x="4723632" y="4011707"/>
            <a:chExt cx="3616348" cy="400110"/>
          </a:xfrm>
        </p:grpSpPr>
        <p:sp>
          <p:nvSpPr>
            <p:cNvPr id="34" name="Rectangle 33"/>
            <p:cNvSpPr/>
            <p:nvPr/>
          </p:nvSpPr>
          <p:spPr>
            <a:xfrm>
              <a:off x="5113033" y="4084783"/>
              <a:ext cx="3226947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Click Finish to create your slide.</a:t>
              </a:r>
              <a:endParaRPr 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723632" y="4011707"/>
              <a:ext cx="381000" cy="400110"/>
              <a:chOff x="4723632" y="4011707"/>
              <a:chExt cx="381000" cy="400110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4723632" y="4019531"/>
                <a:ext cx="381000" cy="3810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54451" y="4011707"/>
                <a:ext cx="314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solidFill>
                      <a:prstClr val="white">
                        <a:lumMod val="95000"/>
                      </a:prstClr>
                    </a:solidFill>
                  </a:rPr>
                  <a:t>3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166574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0" y="139448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/>
          <p:cNvCxnSpPr/>
          <p:nvPr/>
        </p:nvCxnSpPr>
        <p:spPr>
          <a:xfrm flipH="1">
            <a:off x="1979944" y="1195820"/>
            <a:ext cx="5131468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>
                    <a:lumMod val="100000"/>
                    <a:alpha val="0"/>
                  </a:schemeClr>
                </a:gs>
                <a:gs pos="50000">
                  <a:schemeClr val="accent2">
                    <a:lumMod val="20000"/>
                    <a:lumOff val="80000"/>
                    <a:alpha val="39000"/>
                  </a:schemeClr>
                </a:gs>
                <a:gs pos="100000">
                  <a:schemeClr val="accent2">
                    <a:lumMod val="100000"/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5905500" y="5691821"/>
            <a:ext cx="2946196" cy="788196"/>
            <a:chOff x="5902728" y="2160769"/>
            <a:chExt cx="2946196" cy="788196"/>
          </a:xfrm>
        </p:grpSpPr>
        <p:sp>
          <p:nvSpPr>
            <p:cNvPr id="33" name="Rounded Rectangle 32">
              <a:hlinkClick r:id="rId3"/>
            </p:cNvPr>
            <p:cNvSpPr/>
            <p:nvPr/>
          </p:nvSpPr>
          <p:spPr>
            <a:xfrm>
              <a:off x="5902728" y="2160769"/>
              <a:ext cx="2630808" cy="577955"/>
            </a:xfrm>
            <a:prstGeom prst="roundRect">
              <a:avLst>
                <a:gd name="adj" fmla="val 0"/>
              </a:avLst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400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rPr>
                <a:t>Download Now</a:t>
              </a:r>
              <a:endParaRPr lang="en-US" sz="2400" dirty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34" name="Picture 6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9045" y="2288673"/>
              <a:ext cx="359477" cy="3425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>
              <a:hlinkClick r:id="rId6"/>
            </p:cNvPr>
            <p:cNvSpPr txBox="1"/>
            <p:nvPr/>
          </p:nvSpPr>
          <p:spPr>
            <a:xfrm>
              <a:off x="5932294" y="2641188"/>
              <a:ext cx="29166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 smtClean="0">
                  <a:solidFill>
                    <a:prstClr val="white"/>
                  </a:solidFill>
                  <a:latin typeface="Segoe UI" pitchFamily="34" charset="0"/>
                  <a:ea typeface="Segoe UI" pitchFamily="34" charset="0"/>
                  <a:cs typeface="Segoe UI" pitchFamily="34" charset="0"/>
                  <a:hlinkClick r:id="rId3"/>
                </a:rPr>
                <a:t>www.FPPT.com/OfficeTimeline</a:t>
              </a:r>
              <a:endParaRPr lang="en-US" sz="1400" u="sng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sp>
        <p:nvSpPr>
          <p:cNvPr id="26" name="Rounded Rectangle 25">
            <a:hlinkClick r:id="rId6"/>
          </p:cNvPr>
          <p:cNvSpPr/>
          <p:nvPr/>
        </p:nvSpPr>
        <p:spPr>
          <a:xfrm>
            <a:off x="1616502" y="1399996"/>
            <a:ext cx="4189739" cy="62546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prstClr val="white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Get the Free Edition Now</a:t>
            </a:r>
            <a:endParaRPr lang="en-US" sz="2400" dirty="0">
              <a:solidFill>
                <a:prstClr val="white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16502" y="1939492"/>
            <a:ext cx="46592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Easily edit this template and create other </a:t>
            </a:r>
            <a:b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</a:b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ea typeface="Segoe UI" pitchFamily="34" charset="0"/>
                <a:cs typeface="Segoe UI" pitchFamily="34" charset="0"/>
              </a:rPr>
              <a:t>beautiful timelines quickly, right inside PowerPoint.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7794" y="1374611"/>
            <a:ext cx="1179576" cy="1203002"/>
            <a:chOff x="443854" y="1285619"/>
            <a:chExt cx="1179576" cy="1203002"/>
          </a:xfrm>
        </p:grpSpPr>
        <p:sp>
          <p:nvSpPr>
            <p:cNvPr id="41" name="Rectangle 40"/>
            <p:cNvSpPr/>
            <p:nvPr/>
          </p:nvSpPr>
          <p:spPr>
            <a:xfrm>
              <a:off x="443854" y="1285619"/>
              <a:ext cx="1179576" cy="120300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3854" y="1590419"/>
              <a:ext cx="117957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prstClr val="white">
                      <a:lumMod val="95000"/>
                    </a:prstClr>
                  </a:solidFill>
                  <a:latin typeface="Arial Narrow" panose="020B0606020202030204" pitchFamily="34" charset="0"/>
                  <a:ea typeface="Segoe UI" panose="020B0502040204020203" pitchFamily="34" charset="0"/>
                  <a:cs typeface="Segoe UI" panose="020B0502040204020203" pitchFamily="34" charset="0"/>
                </a:rPr>
                <a:t>FREE DOWNLOAD</a:t>
              </a:r>
              <a:endParaRPr lang="en-US" sz="1600" dirty="0">
                <a:solidFill>
                  <a:prstClr val="white">
                    <a:lumMod val="95000"/>
                  </a:prstClr>
                </a:solidFill>
                <a:latin typeface="Arial Narrow" panose="020B0606020202030204" pitchFamily="34" charset="0"/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0" y="2867867"/>
            <a:ext cx="9144000" cy="2668464"/>
            <a:chOff x="0" y="2742826"/>
            <a:chExt cx="9144000" cy="2668464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2742826"/>
              <a:ext cx="9144000" cy="2668464"/>
              <a:chOff x="0" y="1141536"/>
              <a:chExt cx="9144000" cy="266846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7"/>
              <a:srcRect r="36007"/>
              <a:stretch/>
            </p:blipFill>
            <p:spPr>
              <a:xfrm>
                <a:off x="6339247" y="1240324"/>
                <a:ext cx="2804753" cy="2464725"/>
              </a:xfrm>
              <a:prstGeom prst="rect">
                <a:avLst/>
              </a:prstGeom>
            </p:spPr>
          </p:pic>
          <p:pic>
            <p:nvPicPr>
              <p:cNvPr id="2054" name="Picture 6" descr="https://www.officetimeline.com/img/hero/example-timeline-consulting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>
                <a:off x="0" y="1238466"/>
                <a:ext cx="2633785" cy="24691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Connector 6"/>
              <p:cNvCxnSpPr/>
              <p:nvPr/>
            </p:nvCxnSpPr>
            <p:spPr>
              <a:xfrm>
                <a:off x="2381641" y="1150235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6713830" y="1141536"/>
                <a:ext cx="0" cy="2659765"/>
              </a:xfrm>
              <a:prstGeom prst="line">
                <a:avLst/>
              </a:prstGeom>
              <a:ln w="19050">
                <a:solidFill>
                  <a:srgbClr val="D2472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052" name="Picture 4" descr="http://localhost:39329/img/hero/example-timeline-IT.jp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>
                <a:off x="2389662" y="1238467"/>
                <a:ext cx="4312032" cy="2469116"/>
              </a:xfrm>
              <a:prstGeom prst="rect">
                <a:avLst/>
              </a:prstGeom>
              <a:noFill/>
              <a:effectLst>
                <a:outerShdw blurRad="165100" algn="ctr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4" name="TextBox 43"/>
            <p:cNvSpPr txBox="1"/>
            <p:nvPr/>
          </p:nvSpPr>
          <p:spPr>
            <a:xfrm>
              <a:off x="3355363" y="5107008"/>
              <a:ext cx="26452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>
                  <a:solidFill>
                    <a:prstClr val="white">
                      <a:lumMod val="75000"/>
                    </a:prstClr>
                  </a:solidFill>
                </a:rPr>
                <a:t>Copyright © 2012, Office Timeline, LLC.  All rights reserved.</a:t>
              </a:r>
              <a:endParaRPr lang="en-US" sz="800" dirty="0">
                <a:solidFill>
                  <a:prstClr val="white">
                    <a:lumMod val="7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783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47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9594" y="6443933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C0504D">
                    <a:lumMod val="40000"/>
                    <a:lumOff val="60000"/>
                  </a:srgbClr>
                </a:solidFill>
              </a:rPr>
              <a:t>Copyright © 2012, Office Timeline, LLC.  All rights reserved.</a:t>
            </a:r>
            <a:endParaRPr lang="en-US" sz="1000" dirty="0"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6838" y="1318224"/>
            <a:ext cx="404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Stand out in a competitive market</a:t>
            </a:r>
            <a:r>
              <a:rPr lang="en-US" sz="28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.</a:t>
            </a:r>
            <a:endParaRPr lang="en-US" sz="2800" dirty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048" name="Group 2047"/>
          <p:cNvGrpSpPr/>
          <p:nvPr/>
        </p:nvGrpSpPr>
        <p:grpSpPr>
          <a:xfrm>
            <a:off x="4547113" y="3466353"/>
            <a:ext cx="4316150" cy="2998616"/>
            <a:chOff x="4547113" y="3091297"/>
            <a:chExt cx="4316150" cy="2998616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rgbClr val="DB6D52"/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rgbClr val="DB6D52"/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23288" y="3526406"/>
              <a:ext cx="3539975" cy="2292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can’t believe I’ve been using VISIO all these years!  I've been missing out.”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sz="1300" dirty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I've been building timelines for 22 years and this is the first tool I have found that quickly makes the kinds of slides my clients and management expect  to see. </a:t>
              </a:r>
              <a:endParaRPr lang="en-US" sz="13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170250"/>
              <a:ext cx="0" cy="29196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2">
                      <a:lumMod val="100000"/>
                      <a:alpha val="0"/>
                    </a:schemeClr>
                  </a:gs>
                  <a:gs pos="50000">
                    <a:schemeClr val="accent2">
                      <a:lumMod val="20000"/>
                      <a:lumOff val="80000"/>
                      <a:alpha val="39000"/>
                    </a:schemeClr>
                  </a:gs>
                  <a:gs pos="100000">
                    <a:schemeClr val="accent2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 descr="E:\dropbox\Dropbox\timelines\tim\b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101" y="1342287"/>
            <a:ext cx="4162425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981085" y="2389135"/>
            <a:ext cx="3717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Impress customers, colleagues, and </a:t>
            </a: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managers with professional timeline presentations built right from PowerPoint.  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5600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2841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9594" y="6443933"/>
            <a:ext cx="32672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C0504D">
                    <a:lumMod val="40000"/>
                    <a:lumOff val="60000"/>
                  </a:srgbClr>
                </a:solidFill>
              </a:rPr>
              <a:t>Copyright © 2012, Office Timeline, LLC.  All rights reserved.</a:t>
            </a:r>
            <a:endParaRPr lang="en-US" sz="1000" dirty="0">
              <a:solidFill>
                <a:srgbClr val="C0504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16838" y="1318224"/>
            <a:ext cx="40464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Stand out in a competitive market</a:t>
            </a:r>
            <a:r>
              <a:rPr lang="en-US" sz="2800" dirty="0" smtClean="0">
                <a:solidFill>
                  <a:prstClr val="white"/>
                </a:solidFill>
                <a:latin typeface="Segoe UI Light" panose="020B0502040204020203" pitchFamily="34" charset="0"/>
                <a:ea typeface="Segoe UI" pitchFamily="34" charset="0"/>
                <a:cs typeface="Segoe UI Light" panose="020B0502040204020203" pitchFamily="34" charset="0"/>
              </a:rPr>
              <a:t>.</a:t>
            </a:r>
            <a:endParaRPr lang="en-US" sz="2800" dirty="0">
              <a:solidFill>
                <a:prstClr val="white"/>
              </a:solidFill>
              <a:latin typeface="Segoe UI Light" panose="020B0502040204020203" pitchFamily="34" charset="0"/>
              <a:ea typeface="Segoe UI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3" name="Group 2047"/>
          <p:cNvGrpSpPr/>
          <p:nvPr/>
        </p:nvGrpSpPr>
        <p:grpSpPr>
          <a:xfrm>
            <a:off x="4547113" y="465535"/>
            <a:ext cx="3928223" cy="5999434"/>
            <a:chOff x="4547113" y="90479"/>
            <a:chExt cx="3928223" cy="5999434"/>
          </a:xfrm>
        </p:grpSpPr>
        <p:sp>
          <p:nvSpPr>
            <p:cNvPr id="13" name="Rectangle 12"/>
            <p:cNvSpPr/>
            <p:nvPr/>
          </p:nvSpPr>
          <p:spPr>
            <a:xfrm>
              <a:off x="4547113" y="3091297"/>
              <a:ext cx="776175" cy="18620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500" dirty="0" smtClean="0">
                  <a:solidFill>
                    <a:srgbClr val="DB6D52"/>
                  </a:solidFill>
                  <a:latin typeface="Franklin Gothic Book" pitchFamily="34" charset="0"/>
                  <a:ea typeface="Segoe UI" pitchFamily="34" charset="0"/>
                  <a:cs typeface="Segoe UI" pitchFamily="34" charset="0"/>
                </a:rPr>
                <a:t>“</a:t>
              </a:r>
              <a:endParaRPr lang="en-US" sz="11500" dirty="0">
                <a:solidFill>
                  <a:srgbClr val="DB6D52"/>
                </a:solidFill>
                <a:latin typeface="Franklin Gothic Book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35361" y="90479"/>
              <a:ext cx="3539975" cy="2292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love this! I’ve been creating all these graphics manually for months and just wanted to smack myself upside the head when I saw this.”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“I can’t believe I’ve been using VISIO all these years!  I've been missing out.”</a:t>
              </a:r>
            </a:p>
            <a:p>
              <a:endParaRPr lang="en-US" sz="1300" dirty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  <a:p>
              <a:r>
                <a:rPr lang="en-US" sz="1300" dirty="0" smtClean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sz="1300" dirty="0">
                  <a:solidFill>
                    <a:srgbClr val="C0504D">
                      <a:lumMod val="20000"/>
                      <a:lumOff val="80000"/>
                    </a:srgbClr>
                  </a:solidFill>
                  <a:latin typeface="Cambria" panose="02040503050406030204" pitchFamily="18" charset="0"/>
                  <a:cs typeface="Times New Roman" panose="02020603050405020304" pitchFamily="18" charset="0"/>
                </a:rPr>
                <a:t>I've been building timelines for 22 years and this is the first tool I have found that quickly makes the kinds of slides my clients and management expect  to see. </a:t>
              </a:r>
              <a:endParaRPr lang="en-US" sz="1300" dirty="0" smtClean="0">
                <a:solidFill>
                  <a:srgbClr val="C0504D">
                    <a:lumMod val="20000"/>
                    <a:lumOff val="80000"/>
                  </a:srgbClr>
                </a:solidFill>
                <a:latin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285666" y="3170250"/>
              <a:ext cx="0" cy="2919663"/>
            </a:xfrm>
            <a:prstGeom prst="line">
              <a:avLst/>
            </a:prstGeom>
            <a:ln>
              <a:gradFill flip="none" rotWithShape="1">
                <a:gsLst>
                  <a:gs pos="0">
                    <a:schemeClr val="accent2">
                      <a:lumMod val="100000"/>
                      <a:alpha val="0"/>
                    </a:schemeClr>
                  </a:gs>
                  <a:gs pos="50000">
                    <a:schemeClr val="accent2">
                      <a:lumMod val="20000"/>
                      <a:lumOff val="80000"/>
                      <a:alpha val="39000"/>
                    </a:schemeClr>
                  </a:gs>
                  <a:gs pos="100000">
                    <a:schemeClr val="accent2">
                      <a:lumMod val="100000"/>
                      <a:alpha val="0"/>
                    </a:schemeClr>
                  </a:gs>
                </a:gsLst>
                <a:lin ang="54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575339" y="2458408"/>
            <a:ext cx="371793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Impress customers, colleagues, and </a:t>
            </a:r>
            <a:r>
              <a:rPr lang="en-US" sz="1600" dirty="0" smtClean="0">
                <a:solidFill>
                  <a:srgbClr val="C0504D">
                    <a:lumMod val="40000"/>
                    <a:lumOff val="6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managers with professional timeline presentations built right from PowerPoint.  </a:t>
            </a:r>
            <a:endParaRPr lang="en-US" sz="1600" dirty="0">
              <a:solidFill>
                <a:srgbClr val="C0504D">
                  <a:lumMod val="40000"/>
                  <a:lumOff val="60000"/>
                </a:srgb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2" descr="Create Time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5600"/>
            <a:ext cx="26670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2841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JSZW5kZXJpbmdPcHRpb25zIjp7Ik1pbGVzdG9uZXNPdmVybGFwcGluZ0hhbmRsaW5nT3B0aW9ucyI6MiwiVGFza3NXaXRoVGl0bGVzTG9uZ2VyVGhhblRoZVRhc2tTaGFwZURldGVjdGVkIjpmYWxzZX0sIlJlbmRlcmluZ01hcCI6eyJNaWxlc3RvbmVzIjpbeyJNaWxlc3RvbmVJZCI6ImYzM2FjZTkxLThlZDEtNGU4OS04MzJiLWI2YWM0NzcyNmNmMSIsIlRpdGxlU2hhcGVOYW1lIjoiVGV4dEJveCAxOSIsIkRhdGVTaGFwZU5hbWUiOiJUZXh0Qm94IDIxIiwiTWFya2VyU2hhcGVOYW1lIjoiUGFyYWxsZWxvZ3JhbSAxNyIsIkNvbm5lY3RvclNoYXBlTmFtZSI6IlN0cmFpZ2h0IENvbm5lY3RvciAyMyJ9LHsiTWlsZXN0b25lSWQiOiJlNzY5NGZlNS1hNTM5LTQ2N2QtOWJlOC1mYjNjYmYwZmQ1OWMiLCJUaXRsZVNoYXBlTmFtZSI6IlRleHRCb3ggMjciLCJEYXRlU2hhcGVOYW1lIjoiVGV4dEJveCAyOSIsIk1hcmtlclNoYXBlTmFtZSI6IlBhcmFsbGVsb2dyYW0gMjUiLCJDb25uZWN0b3JTaGFwZU5hbWUiOiJTdHJhaWdodCBDb25uZWN0b3IgNzM5MSJ9LHsiTWlsZXN0b25lSWQiOiI1Y2Y5YmE2OC1lZjBkLTRiMzUtOTZiYi01MmEyOWJiNWE5YWIiLCJUaXRsZVNoYXBlTmFtZSI6IlRleHRCb3ggNzM5OSIsIkRhdGVTaGFwZU5hbWUiOiJUZXh0Qm94IDc0MDMiLCJNYXJrZXJTaGFwZU5hbWUiOiJQYXJhbGxlbG9ncmFtIDczOTUiLCJDb25uZWN0b3JTaGFwZU5hbWUiOiJTdHJhaWdodCBDb25uZWN0b3IgNzQwNyJ9LHsiTWlsZXN0b25lSWQiOiI3OWQwMjg2MC00ZjA3LTQxMWMtYWJkYi1iYzI2OThhNTFhNDUiLCJUaXRsZVNoYXBlTmFtZSI6IlRleHRCb3ggNzQxNSIsIkRhdGVTaGFwZU5hbWUiOiJUZXh0Qm94IDc0MTciLCJNYXJrZXJTaGFwZU5hbWUiOiJQYXJhbGxlbG9ncmFtIDc0MTEiLCJDb25uZWN0b3JTaGFwZU5hbWUiOiJTdHJhaWdodCBDb25uZWN0b3IgNzQyMSJ9LHsiTWlsZXN0b25lSWQiOiJjOWIzMDQ0Ni0xNmY3LTQyNGEtOWZiMC04ZTE1NjU2NTgwZDMiLCJUaXRsZVNoYXBlTmFtZSI6IlRleHRCb3ggNzQyNyIsIkRhdGVTaGFwZU5hbWUiOiJUZXh0Qm94IDc0MzAiLCJNYXJrZXJTaGFwZU5hbWUiOiJQYXJhbGxlbG9ncmFtIDc0MjQiLCJDb25uZWN0b3JTaGFwZU5hbWUiOiJTdHJhaWdodCBDb25uZWN0b3IgNzQzNCJ9XSwiVGFza3MiOlt7IlRhc2tJZCI6IjY1ZWFlZTQ5LWEzYTctNGNiMi04ZWU0LTJkMDE3MTI0MjIwMyIsIlRpdGxlU2hhcGVOYW1lIjoiVGV4dEJveCA3NDQ5IiwiRHVyYXRpb25UZXh0U2hhcGVOYW1lIjoiVGV4dEJveCA3NDQ0IiwiU2VnbWVudFNoYXBlTmFtZSI6IlJlY3RhbmdsZSA3NDQxIiwiVmVydGljYWxMZWZ0Q29ubmVjdG9yU2hhcGVOYW1lIjoiU3RyYWlnaHQgQ29ubmVjdG9yIDc0NjUiLCJWZXJ0aWNhbFJpZ2h0Q29ubmVjdG9yU2hhcGVOYW1lIjoiU3RyYWlnaHQgQ29ubmVjdG9yIDc0NjkiLCJIb3Jpem9udGFsQ29ubmVjdG9yU2hhcGVOYW1lIjoiU3RyYWlnaHQgQ29ubmVjdG9yIDc0NjIiLCJMZWZ0RGF0ZVNoYXBlTmFtZSI6IlRleHRCb3ggNzQ1NCIsIlJpZ2h0RGF0ZVNoYXBlTmFtZSI6IlRleHRCb3ggNzQ1NyJ9LHsiVGFza0lkIjoiMGVkN2M1YWYtNzJmNC00NTczLWE0OTItNDJmYzI0ZWM5OGY0IiwiVGl0bGVTaGFwZU5hbWUiOiJUZXh0Qm94IDc0ODIiLCJEdXJhdGlvblRleHRTaGFwZU5hbWUiOiJUZXh0Qm94IDc0NzciLCJTZWdtZW50U2hhcGVOYW1lIjoiUmVjdGFuZ2xlIDc0NzQiLCJWZXJ0aWNhbExlZnRDb25uZWN0b3JTaGFwZU5hbWUiOiJTdHJhaWdodCBDb25uZWN0b3IgNzQ5OSIsIlZlcnRpY2FsUmlnaHRDb25uZWN0b3JTaGFwZU5hbWUiOiJTdHJhaWdodCBDb25uZWN0b3IgNzUwMiIsIkhvcml6b250YWxDb25uZWN0b3JTaGFwZU5hbWUiOiJTdHJhaWdodCBDb25uZWN0b3IgNzQ5NiIsIkxlZnREYXRlU2hhcGVOYW1lIjoiVGV4dEJveCA3NDg3IiwiUmlnaHREYXRlU2hhcGVOYW1lIjoiVGV4dEJveCA3NDkwIn0seyJUYXNrSWQiOiJmMjcyZGUyNC1iZmQ2LTRhOWYtYjFhZi1iMjc3ZDlhZDc5MjEiLCJUaXRsZVNoYXBlTmFtZSI6IlRleHRCb3ggNzUxNiIsIkR1cmF0aW9uVGV4dFNoYXBlTmFtZSI6IlRleHRCb3ggNzUxMCIsIlNlZ21lbnRTaGFwZU5hbWUiOiJSZWN0YW5nbGUgNzUwNyIsIlZlcnRpY2FsTGVmdENvbm5lY3RvclNoYXBlTmFtZSI6IlN0cmFpZ2h0IENvbm5lY3RvciA1NTAiLCJWZXJ0aWNhbFJpZ2h0Q29ubmVjdG9yU2hhcGVOYW1lIjoiU3RyYWlnaHQgQ29ubmVjdG9yIDU1MiIsIkhvcml6b250YWxDb25uZWN0b3JTaGFwZU5hbWUiOiJTdHJhaWdodCBDb25uZWN0b3IgNTQ4IiwiTGVmdERhdGVTaGFwZU5hbWUiOiJUZXh0Qm94IDU0MyIsIlJpZ2h0RGF0ZVNoYXBlTmFtZSI6IlRleHRCb3ggNTQ1In0seyJUYXNrSWQiOiJiMWUwMWE2OS1jOWI4LTQ0NzMtOWViMS01NjYxZmE2Zjg4OWUiLCJUaXRsZVNoYXBlTmFtZSI6IlRleHRCb3ggNTYxIiwiRHVyYXRpb25UZXh0U2hhcGVOYW1lIjoiVGV4dEJveCA1NTgiLCJTZWdtZW50U2hhcGVOYW1lIjoiUmVjdGFuZ2xlIDU1NiIsIlZlcnRpY2FsTGVmdENvbm5lY3RvclNoYXBlTmFtZSI6IlN0cmFpZ2h0IENvbm5lY3RvciA1NzEiLCJWZXJ0aWNhbFJpZ2h0Q29ubmVjdG9yU2hhcGVOYW1lIjoiU3RyYWlnaHQgQ29ubmVjdG9yIDU3MyIsIkhvcml6b250YWxDb25uZWN0b3JTaGFwZU5hbWUiOiJTdHJhaWdodCBDb25uZWN0b3IgNTY5IiwiTGVmdERhdGVTaGFwZU5hbWUiOiJUZXh0Qm94IDU2NCIsIlJpZ2h0RGF0ZVNoYXBlTmFtZSI6IlRleHRCb3ggNTY2In0seyJUYXNrSWQiOiIzOTY1NmQwZi1lNDA4LTRhYzMtYTBlZi1hM2E2MGVkNjM1NGUiLCJUaXRsZVNoYXBlTmFtZSI6IlRleHRCb3ggNzMzMyIsIkR1cmF0aW9uVGV4dFNoYXBlTmFtZSI6IlRleHRCb3ggNzMzMCIsIlNlZ21lbnRTaGFwZU5hbWUiOiJSZWN0YW5nbGUgNzMyOCIsIlZlcnRpY2FsTGVmdENvbm5lY3RvclNoYXBlTmFtZSI6IlN0cmFpZ2h0IENvbm5lY3RvciA3MzQzIiwiVmVydGljYWxSaWdodENvbm5lY3RvclNoYXBlTmFtZSI6IlN0cmFpZ2h0IENvbm5lY3RvciA3MzQ1IiwiSG9yaXpvbnRhbENvbm5lY3RvclNoYXBlTmFtZSI6IlN0cmFpZ2h0IENvbm5lY3RvciA3MzQxIiwiTGVmdERhdGVTaGFwZU5hbWUiOiJUZXh0Qm94IDczMzYiLCJSaWdodERhdGVTaGFwZU5hbWUiOiJUZXh0Qm94IDczMzgifV0sIlRpbWViYW5kIjp7IkVsYXBzZWRUaW1lU2hhcGVOYW1lIjoiUmVjdGFuZ2xlIDExIiwiVG9kYXlNYXJrZXJTaGFwZU5hbWUiOiJJc29zY2VsZXMgVHJpYW5nbGUgMTQiLCJUb2RheU1hcmtlclRleHRTaGFwZU5hbWUiOiJUZXh0Qm94IDE1IiwiUmlnaHRFbmRDYXBzU2hhcGVOYW1lIjpudWxsLCJMZWZ0RW5kQ2Fwc1NoYXBlTmFtZSI6bnVsbCwiRWxhcHNlZFJlY3RhbmdsZVNoYXBlTmFtZSI6IlJlY3RhbmdsZSAxMyIsIlNlZ21lbnRTaGFwZXNOYW1lcyI6WyJSZWN0YW5nbGUgMSIsIlRleHRCb3ggMyIsIlRleHRCb3ggNSIsIlRleHRCb3ggNyIsIlRleHRCb3ggOSJdfX0sIkVkaXRpb24iOjEsIklzUGx1c0VkaXRpb24iOnRydWUsIkN1bHR1cmVJbmZvTmFtZSI6ImVuLVVTIiwiVmVyc2lvbiI6IjIuMi4wLjAiLCJNaWxlc3RvbmVzIjpbeyJEYXRlRm9ybWF0Ijp7IkZvcm1hdFN0cmluZyI6Ik1NTSBkIiwiU2VwYXJhdG9yIjoiLyIsIlVzZUludGVybmF0aW9uYWxEYXRlRm9ybWF0IjpmYWxzZX0sIkludGVybmFsSWQiOiJjOWIzMDQ0Ni0xNmY3LTQyNGEtOWZiMC04ZTE1NjU2NTgwZDMiLCJUaXRsZUxlZnQiOjUyLjU2MzQ2NTEsIlRpdGxlVG9wIjozNjAuNTQzNCwiVGl0bGVIZWlnaHQiOjM0Ljg5NzQ4LCJUaXRsZVRvcElzQ3VzdG9tIjp0cnVlLCJUaXRsZVdpZHRoIjoxMjAuMCwiQ29sb3IiOiIyMzgsIDIzNiwgMjI1IiwiVXRjRGF0ZSI6IjIwMTItMDItMjJUMDA6MDA6MDBaIiwiVGl0bGUiOiJNaWxlc3RvbmUgMSBIZXJlIiwiU3R5bGUiOjYsIkJlbG93VGltZWJhbmQiOmZhbHNlLCJDdXN0b21TZXR0aW5ncyI6eyJJc0RhdGVWaXNpYmxlIjp0cnVlLCJUaXRsZUZvbnRTZXR0aW5ncyI6eyJGb250U2l6ZSI6MTgsIkZvbnROYW1lIjoiU2Vnb2UgVUkiLCJJc0JvbGQiOmZhbHNlLCJJc0l0YWxpYyI6ZmFsc2UsIklzVW5kZXJsaW5lZCI6ZmFsc2UsIkZvcmVncm91bmRDb2xvciI6IldoaXRlIn0sIkRhdGVGb250U2V0dGluZ3MiOnsiRm9udFNpemUiOjE0LCJGb250TmFtZSI6IlNlZ29lIFVJIiwiSXNCb2xkIjpmYWxzZSwiSXNJdGFsaWMiOmZhbHNlLCJJc1VuZGVybGluZWQiOmZhbHNlLCJGb3JlZ3JvdW5kQ29sb3IiOiIyNTUsIDE4OSwgNzEifSwiQ29ubmVjdG9yU2V0dGluZ3MiOnsiQ29sb3IiOiIyMzgsIDIzNiwgMjI1IiwiSXNWaXNpYmxlIjpmYWxzZSwiTGluZVdlaWdodCI6MC4xfX0sIkhpZGVEYXRlIjpmYWxzZSwiU2hhcGVUb3AiOjE3Mi44ODkxMywiUXVpY2tTaGFwZVNpemUiOjF9LHsiRGF0ZUZvcm1hdCI6eyJGb3JtYXRTdHJpbmciOiJNTU0gZCIsIlNlcGFyYXRvciI6Ii8iLCJVc2VJbnRlcm5hdGlvbmFsRGF0ZUZvcm1hdCI6ZmFsc2V9LCJJbnRlcm5hbElkIjoiNzlkMDI4NjAtNGYwNy00MTFjLWFiZGItYmMyNjk4YTUxYTQ1IiwiVGl0bGVMZWZ0IjoxNjcuMDczNTQ3LCJUaXRsZVRvcCI6MzYwLjU0MzQsIlRpdGxlSGVpZ2h0IjozNC44OTc0OCwiVGl0bGVUb3BJc0N1c3RvbSI6dHJ1ZSwiVGl0bGVXaWR0aCI6MTIwLjAsIkNvbG9yIjoiMjM4LCAyMzYsIDIyNSIsIlV0Y0RhdGUiOiIyMDEzLTAxLTAxVDAwOjAwOjAwWiIsIlRpdGxlIjoiTWlsZXN0b25lIDIgSGVyZSIsIlN0eWxlIjo2LCJCZWxvd1RpbWViYW5kIjpmYWxzZSwiQ3VzdG9tU2V0dGluZ3MiOnsiSXNEYXRlVmlzaWJsZSI6dHJ1ZSwiVGl0bGVGb250U2V0dGluZ3MiOnsiRm9udFNpemUiOjE4LCJGb250TmFtZSI6IlNlZ29lIFVJIiwiSXNCb2xkIjpmYWxzZSwiSXNJdGFsaWMiOmZhbHNlLCJJc1VuZGVybGluZWQiOmZhbHNlLCJGb3JlZ3JvdW5kQ29sb3IiOiJXaGl0ZSJ9LCJEYXRlRm9udFNldHRpbmdzIjp7IkZvbnRTaXplIjoxNCwiRm9udE5hbWUiOiJTZWdvZSBVSSIsIklzQm9sZCI6ZmFsc2UsIklzSXRhbGljIjpmYWxzZSwiSXNVbmRlcmxpbmVkIjpmYWxzZSwiRm9yZWdyb3VuZENvbG9yIjoiMjU1LCAxODksIDcxIn0sIkNvbm5lY3RvclNldHRpbmdzIjp7IkNvbG9yIjoiMjM4LCAyMzYsIDIyNSIsIklzVmlzaWJsZSI6ZmFsc2UsIkxpbmVXZWlnaHQiOjAuMX19LCJIaWRlRGF0ZSI6ZmFsc2UsIlNoYXBlVG9wIjoxNzIuODg5MTMsIlF1aWNrU2hhcGVTaXplIjoxfSx7IkRhdGVGb3JtYXQiOnsiRm9ybWF0U3RyaW5nIjoiTU1NIGQiLCJTZXBhcmF0b3IiOiIvIiwiVXNlSW50ZXJuYXRpb25hbERhdGVGb3JtYXQiOmZhbHNlfSwiSW50ZXJuYWxJZCI6IjVjZjliYTY4LWVmMGQtNGIzNS05NmJiLTUyYTI5YmI1YTlhYiIsIlRpdGxlTGVmdCI6MjkyLjUyNDAxNywiVGl0bGVUb3AiOjM2MC41NDM0LCJUaXRsZUhlaWdodCI6MzQuODk3NDgsIlRpdGxlVG9wSXNDdXN0b20iOnRydWUsIlRpdGxlV2lkdGgiOjEyMC4wLCJDb2xvciI6IjIzOCwgMjM2LCAyMjUiLCJVdGNEYXRlIjoiMjAxMy0xMi0xMVQwMDowMDowMFoiLCJUaXRsZSI6Ik1pbGVzdG9uZSAzIEhlcmUiLCJTdHlsZSI6NiwiQmVsb3dUaW1lYmFuZCI6ZmFsc2UsIkN1c3RvbVNldHRpbmdzIjp7IklzRGF0ZVZpc2libGUiOnRydWUsIlRpdGxlRm9udFNldHRpbmdzIjp7IkZvbnRTaXplIjoxOCwiRm9udE5hbWUiOiJTZWdvZSBVSSIsIklzQm9sZCI6ZmFsc2UsIklzSXRhbGljIjpmYWxzZSwiSXNVbmRlcmxpbmVkIjpmYWxzZSwiRm9yZWdyb3VuZENvbG9yIjoiV2hpdGUifSwiRGF0ZUZvbnRTZXR0aW5ncyI6eyJGb250U2l6ZSI6MTQsIkZvbnROYW1lIjoiU2Vnb2UgVUkiLCJJc0JvbGQiOmZhbHNlLCJJc0l0YWxpYyI6ZmFsc2UsIklzVW5kZXJsaW5lZCI6ZmFsc2UsIkZvcmVncm91bmRDb2xvciI6IjI1NSwgMTg5LCA3MSJ9LCJDb25uZWN0b3JTZXR0aW5ncyI6eyJDb2xvciI6IjIzOCwgMjM2LCAyMjUiLCJJc1Zpc2libGUiOmZhbHNlLCJMaW5lV2VpZ2h0IjowLjF9fSwiSGlkZURhdGUiOmZhbHNlLCJTaGFwZVRvcCI6MTQ0LjE5MTE3NywiUXVpY2tTaGFwZVNpemUiOjF9LHsiRGF0ZUZvcm1hdCI6eyJGb3JtYXRTdHJpbmciOiJNTU0gZCIsIlNlcGFyYXRvciI6Ii8iLCJVc2VJbnRlcm5hdGlvbmFsRGF0ZUZvcm1hdCI6ZmFsc2V9LCJJbnRlcm5hbElkIjoiZTc2OTRmZTUtYTUzOS00NjdkLTliZTgtZmIzY2JmMGZkNTljIiwiVGl0bGVMZWZ0Ijo0MTguMzM5MiwiVGl0bGVUb3AiOjM2MC41NDM0LCJUaXRsZUhlaWdodCI6MzQuODk3NDgsIlRpdGxlVG9wSXNDdXN0b20iOnRydWUsIlRpdGxlV2lkdGgiOjEyMC4wLCJDb2xvciI6IjIzOCwgMjM2LCAyMjUiLCJVdGNEYXRlIjoiMjAxNC0xMS0yMVQwMDowMDowMFoiLCJUaXRsZSI6Ik1pbGVzdG9uZSA0IEhlcmUiLCJTdHlsZSI6NiwiQmVsb3dUaW1lYmFuZCI6ZmFsc2UsIkN1c3RvbVNldHRpbmdzIjp7IklzRGF0ZVZpc2libGUiOnRydWUsIlRpdGxlRm9udFNldHRpbmdzIjp7IkZvbnRTaXplIjoxOCwiRm9udE5hbWUiOiJTZWdvZSBVSSIsIklzQm9sZCI6ZmFsc2UsIklzSXRhbGljIjpmYWxzZSwiSXNVbmRlcmxpbmVkIjpmYWxzZSwiRm9yZWdyb3VuZENvbG9yIjoiV2hpdGUifSwiRGF0ZUZvbnRTZXR0aW5ncyI6eyJGb250U2l6ZSI6MTQsIkZvbnROYW1lIjoiU2Vnb2UgVUkiLCJJc0JvbGQiOmZhbHNlLCJJc0l0YWxpYyI6ZmFsc2UsIklzVW5kZXJsaW5lZCI6ZmFsc2UsIkZvcmVncm91bmRDb2xvciI6IjI1NSwgMTg5LCA3MSJ9LCJDb25uZWN0b3JTZXR0aW5ncyI6eyJDb2xvciI6IjIzOCwgMjM2LCAyMjUiLCJJc1Zpc2libGUiOmZhbHNlLCJMaW5lV2VpZ2h0IjowLjF9fSwiSGlkZURhdGUiOmZhbHNlLCJTaGFwZVRvcCI6MTcyLjg4OTEzLCJRdWlja1NoYXBlU2l6ZSI6MX0seyJEYXRlRm9ybWF0Ijp7IkZvcm1hdFN0cmluZyI6Ik1NTSBkIiwiU2VwYXJhdG9yIjoiLyIsIlVzZUludGVybmF0aW9uYWxEYXRlRm9ybWF0IjpmYWxzZX0sIkludGVybmFsSWQiOiJmMzNhY2U5MS04ZWQxLTRlODktODMyYi1iNmFjNDc3MjZjZjEiLCJUaXRsZUxlZnQiOjU0NC4xNTQ0LCJUaXRsZVRvcCI6MzYwLjU0MzQsIlRpdGxlSGVpZ2h0IjozNC44OTc0OCwiVGl0bGVUb3BJc0N1c3RvbSI6dHJ1ZSwiVGl0bGVXaWR0aCI6MTIwLjAsIkNvbG9yIjoiMjM4LCAyMzYsIDIyNSIsIlV0Y0RhdGUiOiIyMDE1LTExLTAxVDAwOjAwOjAwWiIsIlRpdGxlIjoiTWlsZXN0b25lIDUgSGVyZSIsIlN0eWxlIjo2LCJCZWxvd1RpbWViYW5kIjpmYWxzZSwiQ3VzdG9tU2V0dGluZ3MiOnsiSXNEYXRlVmlzaWJsZSI6dHJ1ZSwiVGl0bGVGb250U2V0dGluZ3MiOnsiRm9udFNpemUiOjE4LCJGb250TmFtZSI6IlNlZ29lIFVJIiwiSXNCb2xkIjpmYWxzZSwiSXNJdGFsaWMiOmZhbHNlLCJJc1VuZGVybGluZWQiOmZhbHNlLCJGb3JlZ3JvdW5kQ29sb3IiOiJXaGl0ZSJ9LCJEYXRlRm9udFNldHRpbmdzIjp7IkZvbnRTaXplIjoxNCwiRm9udE5hbWUiOiJTZWdvZSBVSSIsIklzQm9sZCI6ZmFsc2UsIklzSXRhbGljIjpmYWxzZSwiSXNVbmRlcmxpbmVkIjpmYWxzZSwiRm9yZWdyb3VuZENvbG9yIjoiMjU1LCAxODksIDcxIn0sIkNvbm5lY3RvclNldHRpbmdzIjp7IkNvbG9yIjoiMjM4LCAyMzYsIDIyNSIsIklzVmlzaWJsZSI6ZmFsc2UsIkxpbmVXZWlnaHQiOjAuMX19LCJIaWRlRGF0ZSI6ZmFsc2UsIlNoYXBlVG9wIjoxNzIuODg5MTMsIlF1aWNrU2hhcGVTaXplIjoxfV0sIlRpbWVMaW5lVHlwZSI6MywiVGFza3MiOlt7IkR1cmF0aW9uVmFsdWUiOjcxNi4wLCJEdXJhdGlvbkZvcm1hdCI6MCwiSW50ZXJuYWxJZCI6IjM5NjU2ZDBmLWU0MDgtNGFjMy1hMGVmLWEzYTYwZWQ2MzU0ZSIsIkluZGV4IjoxLCJDb2xvciI6IjI1NSwgMTg5LCA3MSIsIlV0Y1N0YXJ0RGF0ZSI6IjIwMTItMDItMjdUMDA6MDA6MDBaIiwiVXRjRW5kRGF0ZSI6IjIwMTQtMTEtMjRUMDA6MDA6MDBaIiwiVGl0bGUiOiJUYXNrIDUgSGVyZSIsIlNoYXBlIjowLCJDdXN0b21TZXR0aW5ncyI6eyJUaXRsZVdpZHRoIjoxNTMuMDc1NDM5LCJUaXRsZUZvbnRTZXR0aW5ncyI6eyJGb250U2l6ZSI6MTgsIkZvbnROYW1lIjoiQ2FsaWJyaSIsIklzQm9sZCI6dHJ1ZSwiSXNJdGFsaWMiOmZhbHNlLCJJc1VuZGVybGluZWQiOmZhbHNlLCJGb3JlZ3JvdW5kQ29sb3IiOiIwLCAwLCAwIn0sIlN0YXJ0RGF0ZUZvbnRTZXR0aW5ncyI6eyJGb250U2l6ZSI6MTYsIkZvbnROYW1lIjoiQ2FsaWJyaSIsIklzQm9sZCI6ZmFsc2UsIklzSXRhbGljIjpmYWxzZSwiSXNVbmRlcmxpbmVkIjpmYWxzZSwiRm9yZWdyb3VuZENvbG9yIjoiMjM4LCAyMzYsIDIyNSJ9LCJFbmREYXRlRm9udFNldHRpbmdzIjp7IkZvbnRTaXplIjoxNiwiRm9udE5hbWUiOiJDYWxpYnJpIiwiSXNCb2xkIjpmYWxzZSwiSXNJdGFsaWMiOmZhbHNlLCJJc1VuZGVybGluZWQiOmZhbHNlLCJGb3JlZ3JvdW5kQ29sb3IiOiIyMzgsIDIzNiwgMjI1In0sIkR1cmF0aW9uRm9udFNldHRpbmdzIjp7IkZvbnRTaXplIjoxOCwiRm9udE5hbWUiOiJDYWxpYnJpIiwiSXNCb2xkIjpmYWxzZSwiSXNJdGFsaWMiOmZhbHNlLCJJc1VuZGVybGluZWQiOmZhbHNlLCJGb3JlZ3JvdW5kQ29sb3IiOiIyNTUsIDE4OSwgNzEifSwiVGFza3NTcGFjaW5nIjoxMCwiU2hhcGVIZWlnaHQiOjE2LjAsIlZlcnRpY2FsQ29ubmVjdG9yU2V0dGluZ3MiOnsiQ29sb3IiOiIxMTIsIDE3MywgNzEiLCJJc1Zpc2libGUiOmZhbHNlLCJMaW5lV2VpZ2h0IjowLjB9LCJIb3Jpem9udGFsQ29ubmVjdG9yU2V0dGluZ3MiOnsiQ29sb3IiOiIyMDQsIDIwNCwgMjA0IiwiSXNWaXNpYmxlIjpmYWxzZSwiTGluZVdlaWdodCI6MC4wfSwiU21hcnRUaXRsZUZvcmVncm91bmQiOiJCbGFjayIsIlNtYXJ0VGl0bGVGb3JlZ3JvdW5kSXNBY3RpdmUiOmZhbHNlLCJTbWFydER1cmF0aW9uRm9yZWdyb3VuZCI6IkJsYWNrIiwiU21hcnREdXJhdGlvbkZvcmVncm91bmRJc0FjdGl2ZSI6ZmFsc2UsIlNtYXJ0RGF0ZUZvcmVncm91bmQiOiJCbGFjayIsIlNtYXJ0RGF0ZUZvcmVncm91bmRJc0FjdGl2ZSI6dHJ1ZSwiSW5jbHVkZU5vbldvcmtpbmdEYXlzSW5EdXJhdGlvbiI6ZmFsc2UsIldvcmtpbmdEYXlzIjozMX0sIlRhc2tEYXRlUG9zaXRpb24iOjQsIlRhc2tUaXRsZVBvc2l0aW9uIjoxLCJUYXNrRHVyYXRpb25Qb3NpdGlvbiI6NSwiVGFza1RpdGxlSXNXaWRlciI6ZmFsc2UsIkRhdGVGb3JtYXQiOnsiRm9ybWF0U3RyaW5nIjoiTU1NIHl5eXkiLCJTZXBhcmF0b3IiOiIvIiwiVXNlSW50ZXJuYXRpb25hbERhdGVGb3JtYXQiOmZhbHNlfX0seyJEdXJhdGlvblZhbHVlIjo2MjcuMCwiRHVyYXRpb25Gb3JtYXQiOjAsIkludGVybmFsSWQiOiJiMWUwMWE2OS1jOWI4LTQ0NzMtOWViMS01NjYxZmE2Zjg4OWUiLCJJbmRleCI6MiwiQ29sb3IiOiIyNTUsIDE4OSwgNzEiLCJVdGNTdGFydERhdGUiOiIyMDEyLTA2LTE4VDAwOjAwOjAwWiIsIlV0Y0VuZERhdGUiOiIyMDE0LTExLTExVDAwOjAwOjAwWiIsIlRpdGxlIjoiVGFzayA0IEhlcmUiLCJTaGFwZSI6MCwiQ3VzdG9tU2V0dGluZ3MiOnsiVGl0bGVXaWR0aCI6MTE4LjkxNTAzOSwiVGl0bGVGb250U2V0dGluZ3MiOnsiRm9udFNpemUiOjE2LCJGb250TmFtZSI6IlNlZ29lIFVJIiwiSXNCb2xkIjp0cnVlLCJJc0l0YWxpYyI6ZmFsc2UsIklzVW5kZXJsaW5lZCI6ZmFsc2UsIkZvcmVncm91bmRDb2xvciI6IkJsYWNrIn0sIlN0YXJ0RGF0ZUZvbnRTZXR0aW5ncyI6eyJGb250U2l6ZSI6MTQsIkZvbnROYW1lIjoiU2Vnb2UgVUkiLCJJc0JvbGQiOmZhbHNlLCJJc0l0YWxpYyI6ZmFsc2UsIklzVW5kZXJsaW5lZCI6ZmFsc2UsIkZvcmVncm91bmRDb2xvciI6IjIzOCwgMjM2LCAyMjUifSwiRW5kRGF0ZUZvbnRTZXR0aW5ncyI6eyJGb250U2l6ZSI6MTQsIkZvbnROYW1lIjoiU2Vnb2UgVUkiLCJJc0JvbGQiOmZhbHNlLCJJc0l0YWxpYyI6ZmFsc2UsIklzVW5kZXJsaW5lZCI6ZmFsc2UsIkZvcmVncm91bmRDb2xvciI6IjIzOCwgMjM2LCAyMjUifSwiRHVyYXRpb25Gb250U2V0dGluZ3MiOnsiRm9udFNpemUiOjE2LCJGb250TmFtZSI6IkNhbGlicmkiLCJJc0JvbGQiOmZhbHNlLCJJc0l0YWxpYyI6ZmFsc2UsIklzVW5kZXJsaW5lZCI6ZmFsc2UsIkZvcmVncm91bmRDb2xvciI6IjI1NSwgMTg5LCA3MSJ9LCJUYXNrc1NwYWNpbmciOjEwLCJTaGFwZUhlaWdodCI6MTYuMCwiVmVydGljYWxDb25uZWN0b3JTZXR0aW5ncyI6eyJDb2xvciI6IjExMiwgMTczLCA3MSIsIklzVmlzaWJsZSI6ZmFsc2UsIkxpbmVXZWlnaHQiOjAuMH0sIkhvcml6b250YWxDb25uZWN0b3JTZXR0aW5ncyI6eyJDb2xvciI6IjIwNCwgMjA0LCAyMDQiLCJJc1Zpc2libGUiOmZhbHNlLCJMaW5lV2VpZ2h0IjowLjB9LCJTbWFydFRpdGxlRm9yZWdyb3VuZCI6IkJsYWNrIiwiU21hcnRUaXRsZUZvcmVncm91bmRJc0FjdGl2ZSI6ZmFsc2UsIlNtYXJ0RHVyYXRpb25Gb3JlZ3JvdW5kIjoiQmxhY2siLCJTbWFydER1cmF0aW9uRm9yZWdyb3VuZElzQWN0aXZlIjpmYWxzZSwiU21hcnREYXRlRm9yZWdyb3VuZCI6IkJsYWNrIiwiU21hcnREYXRlRm9yZWdyb3VuZElzQWN0aXZlIjp0cnVlLCJJbmNsdWRlTm9uV29ya2luZ0RheXNJbkR1cmF0aW9uIjpmYWxzZSwiV29ya2luZ0RheXMiOjMxfSwiVGFza0RhdGVQb3NpdGlvbiI6NCwiVGFza1RpdGxlUG9zaXRpb24iOjEsIlRhc2tEdXJhdGlvblBvc2l0aW9uIjo1LCJUYXNrVGl0bGVJc1dpZGVyIjpmYWxzZSwiRGF0ZUZvcm1hdCI6eyJGb3JtYXRTdHJpbmciOiJNTU0geXl5eSIsIlNlcGFyYXRvciI6Ii8iLCJVc2VJbnRlcm5hdGlvbmFsRGF0ZUZvcm1hdCI6ZmFsc2V9fSx7IkR1cmF0aW9uVmFsdWUiOjQ5Ni4wLCJEdXJhdGlvbkZvcm1hdCI6MCwiSW50ZXJuYWxJZCI6ImYyNzJkZTI0LWJmZDYtNGE5Zi1iMWFmLWIyNzdkOWFkNzkyMSIsIkluZGV4IjozLCJDb2xvciI6IjI1NSwgMTg5LCA3MSIsIlV0Y1N0YXJ0RGF0ZSI6IjIwMTMtMDMtMTBUMDA6MDA6MDBaIiwiVXRjRW5kRGF0ZSI6IjIwMTUtMDItMDJUMDA6MDA6MDBaIiwiVGl0bGUiOiJUYXNrIDMgSGVyZSIsIlNoYXBlIjowLCJDdXN0b21TZXR0aW5ncyI6eyJUaXRsZVdpZHRoIjoxNTMuMDc1NDM5LCJUaXRsZUZvbnRTZXR0aW5ncyI6eyJGb250U2l6ZSI6MTYsIkZvbnROYW1lIjoiU2Vnb2UgVUkiLCJJc0JvbGQiOnRydWUsIklzSXRhbGljIjpmYWxzZSwiSXNVbmRlcmxpbmVkIjpmYWxzZSwiRm9yZWdyb3VuZENvbG9yIjoiQmxhY2sifSwiU3RhcnREYXRlRm9udFNldHRpbmdzIjp7IkZvbnRTaXplIjoxNCwiRm9udE5hbWUiOiJTZWdvZSBVSSIsIklzQm9sZCI6ZmFsc2UsIklzSXRhbGljIjpmYWxzZSwiSXNVbmRlcmxpbmVkIjpmYWxzZSwiRm9yZWdyb3VuZENvbG9yIjoiMjM4LCAyMzYsIDIyNSJ9LCJFbmREYXRlRm9udFNldHRpbmdzIjp7IkZvbnRTaXplIjoxNCwiRm9udE5hbWUiOiJTZWdvZSBVSSIsIklzQm9sZCI6ZmFsc2UsIklzSXRhbGljIjpmYWxzZSwiSXNVbmRlcmxpbmVkIjpmYWxzZSwiRm9yZWdyb3VuZENvbG9yIjoiMjM4LCAyMzYsIDIyNSJ9LCJEdXJhdGlvbkZvbnRTZXR0aW5ncyI6eyJGb250U2l6ZSI6MTYsIkZvbnROYW1lIjoiQ2FsaWJyaSIsIklzQm9sZCI6ZmFsc2UsIklzSXRhbGljIjpmYWxzZSwiSXNVbmRlcmxpbmVkIjpmYWxzZSwiRm9yZWdyb3VuZENvbG9yIjoiMjU1LCAxODksIDcxIn0sIlRhc2tzU3BhY2luZyI6MTAsIlNoYXBlSGVpZ2h0IjoxNi4wLCJWZXJ0aWNhbENvbm5lY3RvclNldHRpbmdzIjp7IkNvbG9yIjoiMTEyLCAxNzMsIDcxIiwiSXNWaXNpYmxlIjpmYWxzZSwiTGluZVdlaWdodCI6MC4wfSwiSG9yaXpvbnRhbENvbm5lY3RvclNldHRpbmdzIjp7IkNvbG9yIjoiMjA0LCAyMDQsIDIwNCIsIklzVmlzaWJsZSI6ZmFsc2UsIkxpbmVXZWlnaHQiOjAuMH0sIlNtYXJ0VGl0bGVGb3JlZ3JvdW5kIjoiQmxhY2siLCJTbWFydFRpdGxlRm9yZWdyb3VuZElzQWN0aXZlIjpmYWxzZSwiU21hcnREdXJhdGlvbkZvcmVncm91bmQiOiJCbGFjayIsIlNtYXJ0RHVyYXRpb25Gb3JlZ3JvdW5kSXNBY3RpdmUiOmZhbHNlLCJTbWFydERhdGVGb3JlZ3JvdW5kIjoiQmxhY2siLCJTbWFydERhdGVGb3JlZ3JvdW5kSXNBY3RpdmUiOnRydWUsIkluY2x1ZGVOb25Xb3JraW5nRGF5c0luRHVyYXRpb24iOmZhbHNlLCJXb3JraW5nRGF5cyI6MzF9LCJUYXNrRGF0ZVBvc2l0aW9uIjo0LCJUYXNrVGl0bGVQb3NpdGlvbiI6MSwiVGFza0R1cmF0aW9uUG9zaXRpb24iOjUsIlRhc2tUaXRsZUlzV2lkZXIiOmZhbHNlLCJEYXRlRm9ybWF0Ijp7IkZvcm1hdFN0cmluZyI6Ik1NTSB5eXl5IiwiU2VwYXJhdG9yIjoiLyIsIlVzZUludGVybmF0aW9uYWxEYXRlRm9ybWF0IjpmYWxzZX19LHsiRHVyYXRpb25WYWx1ZSI6NTUxLjAsIkR1cmF0aW9uRm9ybWF0IjowLCJJbnRlcm5hbElkIjoiMGVkN2M1YWYtNzJmNC00NTczLWE0OTItNDJmYzI0ZWM5OGY0IiwiSW5kZXgiOjQsIkNvbG9yIjoiMjU1LCAxODksIDcxIiwiVXRjU3RhcnREYXRlIjoiMjAxMy0xMC0xNVQwMDowMDowMFoiLCJVdGNFbmREYXRlIjoiMjAxNS0xMS0yNFQwMDowMDowMFoiLCJUaXRsZSI6IlRhc2sgMiBIZXJlIiwiU2hhcGUiOjAsIkN1c3RvbVNldHRpbmdzIjp7IlRpdGxlV2lkdGgiOjE1My4wNzU0MzksIlRpdGxlRm9udFNldHRpbmdzIjp7IkZvbnRTaXplIjoxNiwiRm9udE5hbWUiOiJTZWdvZSBVSSIsIklzQm9sZCI6dHJ1ZSwiSXNJdGFsaWMiOmZhbHNlLCJJc1VuZGVybGluZWQiOmZhbHNlLCJGb3JlZ3JvdW5kQ29sb3IiOiJCbGFjayJ9LCJTdGFydERhdGVGb250U2V0dGluZ3MiOnsiRm9udFNpemUiOjE0LCJGb250TmFtZSI6IlNlZ29lIFVJIiwiSXNCb2xkIjpmYWxzZSwiSXNJdGFsaWMiOmZhbHNlLCJJc1VuZGVybGluZWQiOmZhbHNlLCJGb3JlZ3JvdW5kQ29sb3IiOiIyMzgsIDIzNiwgMjI1In0sIkVuZERhdGVGb250U2V0dGluZ3MiOnsiRm9udFNpemUiOjE0LCJGb250TmFtZSI6IlNlZ29lIFVJIiwiSXNCb2xkIjpmYWxzZSwiSXNJdGFsaWMiOmZhbHNlLCJJc1VuZGVybGluZWQiOmZhbHNlLCJGb3JlZ3JvdW5kQ29sb3IiOiIyMzgsIDIzNiwgMjI1In0sIkR1cmF0aW9uRm9udFNldHRpbmdzIjp7IkZvbnRTaXplIjoxNiwiRm9udE5hbWUiOiJDYWxpYnJpIiwiSXNCb2xkIjpmYWxzZSwiSXNJdGFsaWMiOmZhbHNlLCJJc1VuZGVybGluZWQiOmZhbHNlLCJGb3JlZ3JvdW5kQ29sb3IiOiIyNTUsIDE4OSwgNzEifSwiVGFza3NTcGFjaW5nIjoxMCwiU2hhcGVIZWlnaHQiOjE2LjAsIlZlcnRpY2FsQ29ubmVjdG9yU2V0dGluZ3MiOnsiQ29sb3IiOiIxMTIsIDE3MywgNzEiLCJJc1Zpc2libGUiOmZhbHNlLCJMaW5lV2VpZ2h0IjowLjB9LCJIb3Jpem9udGFsQ29ubmVjdG9yU2V0dGluZ3MiOnsiQ29sb3IiOiIyMDQsIDIwNCwgMjA0IiwiSXNWaXNpYmxlIjpmYWxzZSwiTGluZVdlaWdodCI6MC4wfSwiU21hcnRUaXRsZUZvcmVncm91bmQiOiJCbGFjayIsIlNtYXJ0VGl0bGVGb3JlZ3JvdW5kSXNBY3RpdmUiOmZhbHNlLCJTbWFydER1cmF0aW9uRm9yZWdyb3VuZCI6IkJsYWNrIiwiU21hcnREdXJhdGlvbkZvcmVncm91bmRJc0FjdGl2ZSI6ZmFsc2UsIlNtYXJ0RGF0ZUZvcmVncm91bmQiOiJCbGFjayIsIlNtYXJ0RGF0ZUZvcmVncm91bmRJc0FjdGl2ZSI6dHJ1ZSwiSW5jbHVkZU5vbldvcmtpbmdEYXlzSW5EdXJhdGlvbiI6ZmFsc2UsIldvcmtpbmdEYXlzIjozMX0sIlRhc2tEYXRlUG9zaXRpb24iOjQsIlRhc2tUaXRsZVBvc2l0aW9uIjoxLCJUYXNrRHVyYXRpb25Qb3NpdGlvbiI6NSwiVGFza1RpdGxlSXNXaWRlciI6ZmFsc2UsIkRhdGVGb3JtYXQiOnsiRm9ybWF0U3RyaW5nIjoiTU1NIHl5eXkiLCJTZXBhcmF0b3IiOiIvIiwiVXNlSW50ZXJuYXRpb25hbERhdGVGb3JtYXQiOmZhbHNlfX0seyJEdXJhdGlvblZhbHVlIjozNTQuMCwiRHVyYXRpb25Gb3JtYXQiOjAsIkludGVybmFsSWQiOiI2NWVhZWU0OS1hM2E3LTRjYjItOGVlNC0yZDAxNzEyNDIyMDMiLCJJbmRleCI6NSwiQ29sb3IiOiIyNTUsIDE4OSwgNzEiLCJVdGNTdGFydERhdGUiOiIyMDE0LTAxLTA2VDAwOjAwOjAwWiIsIlV0Y0VuZERhdGUiOiIyMDE1LTA1LTE0VDAwOjAwOjAwWiIsIlRpdGxlIjoiVGFzayAxIEhlcmUiLCJTaGFwZSI6MCwiQ3VzdG9tU2V0dGluZ3MiOnsiVGl0bGVXaWR0aCI6MTUzLjA3NTQzOSwiVGl0bGVGb250U2V0dGluZ3MiOnsiRm9udFNpemUiOjE2LCJGb250TmFtZSI6IlNlZ29lIFVJIiwiSXNCb2xkIjp0cnVlLCJJc0l0YWxpYyI6ZmFsc2UsIklzVW5kZXJsaW5lZCI6ZmFsc2UsIkZvcmVncm91bmRDb2xvciI6IkJsYWNrIn0sIlN0YXJ0RGF0ZUZvbnRTZXR0aW5ncyI6eyJGb250U2l6ZSI6MTQsIkZvbnROYW1lIjoiU2Vnb2UgVUkiLCJJc0JvbGQiOmZhbHNlLCJJc0l0YWxpYyI6ZmFsc2UsIklzVW5kZXJsaW5lZCI6ZmFsc2UsIkZvcmVncm91bmRDb2xvciI6IjIzOCwgMjM2LCAyMjUifSwiRW5kRGF0ZUZvbnRTZXR0aW5ncyI6eyJGb250U2l6ZSI6MTQsIkZvbnROYW1lIjoiU2Vnb2UgVUkiLCJJc0JvbGQiOmZhbHNlLCJJc0l0YWxpYyI6ZmFsc2UsIklzVW5kZXJsaW5lZCI6ZmFsc2UsIkZvcmVncm91bmRDb2xvciI6IjIzOCwgMjM2LCAyMjUifSwiRHVyYXRpb25Gb250U2V0dGluZ3MiOnsiRm9udFNpemUiOjE2LCJGb250TmFtZSI6IkNhbGlicmkiLCJJc0JvbGQiOmZhbHNlLCJJc0l0YWxpYyI6ZmFsc2UsIklzVW5kZXJsaW5lZCI6ZmFsc2UsIkZvcmVncm91bmRDb2xvciI6IjI1NSwgMTg5LCA3MSJ9LCJUYXNrc1NwYWNpbmciOjEwLCJTaGFwZUhlaWdodCI6MTYuMCwiVmVydGljYWxDb25uZWN0b3JTZXR0aW5ncyI6eyJDb2xvciI6IjExMiwgMTczLCA3MSIsIklzVmlzaWJsZSI6ZmFsc2UsIkxpbmVXZWlnaHQiOjAuMH0sIkhvcml6b250YWxDb25uZWN0b3JTZXR0aW5ncyI6eyJDb2xvciI6IjIwNCwgMjA0LCAyMDQiLCJJc1Zpc2libGUiOmZhbHNlLCJMaW5lV2VpZ2h0IjowLjB9LCJTbWFydFRpdGxlRm9yZWdyb3VuZCI6IkJsYWNrIiwiU21hcnRUaXRsZUZvcmVncm91bmRJc0FjdGl2ZSI6ZmFsc2UsIlNtYXJ0RHVyYXRpb25Gb3JlZ3JvdW5kIjoiQmxhY2siLCJTbWFydER1cmF0aW9uRm9yZWdyb3VuZElzQWN0aXZlIjpmYWxzZSwiU21hcnREYXRlRm9yZWdyb3VuZCI6IkJsYWNrIiwiU21hcnREYXRlRm9yZWdyb3VuZElzQWN0aXZlIjp0cnVlLCJJbmNsdWRlTm9uV29ya2luZ0RheXNJbkR1cmF0aW9uIjpmYWxzZSwiV29ya2luZ0RheXMiOjMxfSwiVGFza0RhdGVQb3NpdGlvbiI6NCwiVGFza1RpdGxlUG9zaXRpb24iOjEsIlRhc2tEdXJhdGlvblBvc2l0aW9uIjo1LCJUYXNrVGl0bGVJc1dpZGVyIjpmYWxzZSwiRGF0ZUZvcm1hdCI6eyJGb3JtYXRTdHJpbmciOiJNTU0geXl5eSIsIlNlcGFyYXRvciI6Ii8iLCJVc2VJbnRlcm5hdGlvbmFsRGF0ZUZvcm1hdCI6ZmFsc2V9fV0sIlN0eWxlIjp7IlRpbWVsaW5lU2V0dGluZ3MiOnsiVG9kYXlNYXJrZXJDb2xvciI6IldoaXRlIiwiVG9kYXlNYXJrZXJGb250U2V0dGluZ3MiOnsiRm9udFNpemUiOjE4LCJGb250TmFtZSI6IlNlZ29lIFVJIiwiSXNCb2xkIjpmYWxzZSwiSXNJdGFsaWMiOmZhbHNlLCJJc1VuZGVybGluZWQiOmZhbHNlLCJGb3JlZ3JvdW5kQ29sb3IiOiIyNTUsIDE4OSwgNzEifSwiU3RhcnRZZWFyRm9udCI6eyJGb250U2l6ZSI6MjQsIkZvbnROYW1lIjoiQ2FsaWJyaSIsIklzQm9sZCI6dHJ1ZSwiSXNJdGFsaWMiOmZhbHNlLCJJc1VuZGVybGluZWQiOmZhbHNlLCJGb3JlZ3JvdW5kQ29sb3IiOiIyNTUsIDE4OSwgNzEifSwiRW5kWWVhckZvbnQiOnsiRm9udFNpemUiOjI0LCJGb250TmFtZSI6IkNhbGlicmkiLCJJc0JvbGQiOnRydWUsIklzSXRhbGljIjpmYWxzZSwiSXNVbmRlcmxpbmVkIjpmYWxzZSwiRm9yZWdyb3VuZENvbG9yIjoiMjU1LCAxODksIDcxIn0sIklzVGhpbiI6ZmFsc2UsIkhhczNERWZmZWN0IjpmYWxzZSwiVGltZWJhbmRJc1JvdW5kZWQiOmZhbHNlLCJUaW1lYmFuZENvbG9yIjoiODAsIDgwLCA3MCIsIlRpbWViYW5kRm9udFNldHRpbmdzIjp7IkZvbnRTaXplIjoyNCwiRm9udE5hbWUiOiJDYWxpYnJpIiwiSXNCb2xkIjpmYWxzZSwiSXNJdGFsaWMiOmZhbHNlLCJJc1VuZGVybGluZWQiOmZhbHNlLCJGb3JlZ3JvdW5kQ29sb3IiOiJXaGl0ZSJ9LCJFbGFwc2VkVGltZUNvbG9yIjoiQmxhY2siLCJFbGFwc2VkVGltZVN0eWxlIjoxLCJUb2RheU1hcmtlclBvc2l0aW9uIjoyLCJDYXBzUG9zaXRpb24iOjB9LCJEZWZhdWx0TWlsZXN0b25lU2V0dGluZ3MiOnsiRmxhZ0Nvbm5lY3RvclNldHRpbmdzIjp7IkNvbG9yIjoiNzksIDEyOSwgMTg5IiwiSXNWaXNpYmxlIjpmYWxzZSwiTGluZVdlaWdodCI6MC4xfSwiRGF0ZUZvcm1hdCI6eyJGb3JtYXRTdHJpbmciOiJNTU0gZCIsIlNlcGFyYXRvciI6Ii8iLCJVc2VJbnRlcm5hdGlvbmFsRGF0ZUZvcm1hdCI6ZmFsc2V9LCJXb3JkV3JhcCI6dHJ1ZSwiSXNEYXRlVmlzaWJsZSI6dHJ1ZSwiVGl0bGVGb250U2V0dGluZ3MiOnsiRm9udFNpemUiOjI0LCJGb250TmFtZSI6IkNhbGlicmkiLCJJc0JvbGQiOmZhbHNlLCJJc0l0YWxpYyI6ZmFsc2UsIklzVW5kZXJsaW5lZCI6ZmFsc2UsIkZvcmVncm91bmRDb2xvciI6IjIwNCwgMTUzLCAwIn0sIkRhdGVGb250U2V0dGluZ3MiOnsiRm9udFNpemUiOjIwLCJGb250TmFtZSI6IkNhbGlicmkiLCJJc0JvbGQiOmZhbHNlLCJJc0l0YWxpYyI6ZmFsc2UsIklzVW5kZXJsaW5lZCI6ZmFsc2UsIkZvcmVncm91bmRDb2xvciI6IjIzOCwgMjM2LCAyMjUifSwiQ29ubmVjdG9yU2V0dGluZ3MiOnsiQ29sb3IiOiIiLCJJc1Zpc2libGUiOmZhbHNlLCJMaW5lV2VpZ2h0IjowLjF9fSwiRGVmYXVsdFRhc2tTZXR0aW5ncyI6eyJXb3JkV3JhcCI6ZmFsc2UsIkRhdGVGb250U2V0dGluZ3MiOnsiRm9udFNpemUiOjE2LCJGb250TmFtZSI6IkNhbGlicmkiLCJJc0JvbGQiOnRydWUsIklzSXRhbGljIjpmYWxzZSwiSXNVbmRlcmxpbmVkIjpmYWxzZSwiRm9yZWdyb3VuZENvbG9yIjoiMjM4LCAyMzYsIDIyNSJ9LCJEdXJhdGlvbkZvbnRTZXR0aW5ncyI6eyJGb250U2l6ZSI6MTAsIkZvbnROYW1lIjoiQ2FsaWJyaSIsIklzQm9sZCI6ZmFsc2UsIklzSXRhbGljIjpmYWxzZSwiSXNVbmRlcmxpbmVkIjpmYWxzZSwiRm9yZWdyb3VuZENvbG9yIjoiMjM3LCAxMjUsIDQ5In0sIklzVGhpY2siOmZhbHNlLCJUYXNrc0Fib3ZlVGltZWJhbmQiOnRydWUsIkRhdGVGb3JtYXQiOnsiRm9ybWF0U3RyaW5nIjoiTU1NIHl5eXkiLCJTZXBhcmF0b3IiOiIvIiwiVXNlSW50ZXJuYXRpb25hbERhdGVGb3JtYXQiOmZhbHNlfSwiRHVyYXRpb25Qb3NpdGlvbiI6NSwiRHVyYXRpb25Gb3JtYXQiOjAsIlJlbmRlckxvbmdUYXNrVGl0bGVBYm92ZVRhc2tTaGFwZSI6ZmFsc2UsIklzSG9yaXpvbnRhbENvbm5lY3RvclZpc2libGUiOmZhbHNlLCJJc1ZlcnRpY2FsQ29ubmVjdG9yVmlzaWJsZSI6ZmFsc2UsIkludGVydmFsVGV4dFBvc2l0aW9uIjoxLCJJbnRlcnZhbERhdGVQb3NpdGlvbiI6NCwiVGl0bGVXaWR0aCI6bnVsbCwiVGl0bGVGb250U2V0dGluZ3MiOnsiRm9udFNpemUiOjE4LCJGb250TmFtZSI6IkNhbGlicmkiLCJJc0JvbGQiOnRydWUsIklzSXRhbGljIjpmYWxzZSwiSXNVbmRlcmxpbmVkIjpmYWxzZSwiRm9yZWdyb3VuZENvbG9yIjoiQmxhY2sifSwiVGFza3NTcGFjaW5nIjoxMCwiU2hhcGVIZWlnaHQiOjIyLjAsIlZlcnRpY2FsQ29ubmVjdG9yU2V0dGluZ3MiOnsiQ29sb3IiOiIxMTIsIDE3MywgNzEiLCJJc1Zpc2libGUiOmZhbHNlLCJMaW5lV2VpZ2h0IjowLjB9LCJIb3Jpem9udGFsQ29ubmVjdG9yU2V0dGluZ3MiOnsiQ29sb3IiOiIyMDQsIDIwNCwgMjA0IiwiSXNWaXNpYmxlIjpmYWxzZSwiTGluZVdlaWdodCI6MC4wfSwiU21hcnRUaXRsZUZvcmVncm91bmQiOiIiLCJTbWFydFRpdGxlRm9yZWdyb3VuZElzQWN0aXZlIjpmYWxzZSwiU21hcnREdXJhdGlvbkZvcmVncm91bmQiOiIiLCJTbWFydER1cmF0aW9uRm9yZWdyb3VuZElzQWN0aXZlIjpmYWxzZSwiU21hcnREYXRlRm9yZWdyb3VuZCI6IiIsIlNtYXJ0RGF0ZUZvcmVncm91bmRJc0FjdGl2ZSI6ZmFsc2UsIkluY2x1ZGVOb25Xb3JraW5nRGF5c0luRHVyYXRpb24iOmZhbHNlLCJXb3JraW5nRGF5cyI6MzF9LCJTY2FsZVNldHRpbmdzIjp7IkRhdGVGb3JtYXQiOiJNTU1NIiwiSW50ZXJ2YWxUeXBlIjo0LCJVc2VBdXRvbWF0aWNUaW1lU2NhbGUiOnRydWUsIkN1c3RvbVRpbWVTY2FsZVV0Y1N0YXJ0RGF0ZSI6IjIwMTItMDItMjJUMDA6MDA6MDBaIiwiQ3VzdG9tVGltZVNjYWxlVXRjRW5kRGF0ZSI6IjIwMTUtMTEtMjRUMDA6MDA6MDBaIn19LCJUaW1lYmFuZFZlcnRpY2FsUG9zaXRpb24iOnsiUXVpY2tQb3NpdGlvbiI6MywiUmVsYXRpdmVQb3NpdGlvbiI6ODAuMCwiQWJzb2x1dGVQb3NpdGlvbiI6NDMyLjAsIlByZXZpb3VzQWJzb2x1dGVQb3NpdGlvbiI6NDMyLjB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6_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411</Words>
  <Application>Microsoft Office PowerPoint</Application>
  <PresentationFormat>On-screen Show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6_Office Theme</vt:lpstr>
      <vt:lpstr>Office Theme</vt:lpstr>
      <vt:lpstr>5_Office Theme</vt:lpstr>
      <vt:lpstr>Slide 1</vt:lpstr>
      <vt:lpstr>Slide 2</vt:lpstr>
      <vt:lpstr>Slide 3</vt:lpstr>
      <vt:lpstr>Slide 4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2013-09-24T03:57:56Z</dcterms:created>
  <dcterms:modified xsi:type="dcterms:W3CDTF">2016-02-02T14:14:36Z</dcterms:modified>
</cp:coreProperties>
</file>