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0" r:id="rId1"/>
    <p:sldMasterId id="2147483782" r:id="rId2"/>
    <p:sldMasterId id="2147483794" r:id="rId3"/>
  </p:sldMasterIdLst>
  <p:notesMasterIdLst>
    <p:notesMasterId r:id="rId24"/>
  </p:notesMasterIdLst>
  <p:sldIdLst>
    <p:sldId id="458" r:id="rId4"/>
    <p:sldId id="454" r:id="rId5"/>
    <p:sldId id="455" r:id="rId6"/>
    <p:sldId id="456" r:id="rId7"/>
    <p:sldId id="457" r:id="rId8"/>
    <p:sldId id="459" r:id="rId9"/>
    <p:sldId id="460" r:id="rId10"/>
    <p:sldId id="461" r:id="rId11"/>
    <p:sldId id="462" r:id="rId12"/>
    <p:sldId id="463" r:id="rId13"/>
    <p:sldId id="464" r:id="rId14"/>
    <p:sldId id="465" r:id="rId15"/>
    <p:sldId id="466" r:id="rId16"/>
    <p:sldId id="467" r:id="rId17"/>
    <p:sldId id="468" r:id="rId18"/>
    <p:sldId id="469" r:id="rId19"/>
    <p:sldId id="470" r:id="rId20"/>
    <p:sldId id="471" r:id="rId21"/>
    <p:sldId id="472" r:id="rId22"/>
    <p:sldId id="474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Header Placeholder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4099" name="Date Placeholder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fld id="{8B65C832-BD04-4D90-9CAF-0C42443BF61C}" type="datetimeFigureOut">
              <a:rPr lang="en-US"/>
              <a:pPr/>
              <a:t>11/18/2015</a:t>
            </a:fld>
            <a:endParaRPr lang="en-US"/>
          </a:p>
        </p:txBody>
      </p:sp>
      <p:sp>
        <p:nvSpPr>
          <p:cNvPr id="4100" name="Slide Image Placeholder 3"/>
          <p:cNvSpPr>
            <a:spLocks noGrp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4101" name="Notes Placeholder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Footer Placeholder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zh-CN" altLang="en-US"/>
          </a:p>
        </p:txBody>
      </p:sp>
      <p:sp>
        <p:nvSpPr>
          <p:cNvPr id="4103" name="Slide Number Placeholder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anose="02010600030101010101" pitchFamily="2" charset="-122"/>
              </a:defRPr>
            </a:lvl1pPr>
          </a:lstStyle>
          <a:p>
            <a:fld id="{6A66A2FC-8046-439F-ADAE-F53E9A0640C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3754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19,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751AF96-7D46-42D8-8D67-10D7572222F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893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19,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11313F1-2782-42A0-8837-3AF47BBD2D0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4969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33350"/>
            <a:ext cx="2171700" cy="5886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33350"/>
            <a:ext cx="6362700" cy="5886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19,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6AAE0F-3DC1-44B5-81E4-B8E2EA9013B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6192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439690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071430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480352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267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67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469791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021574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389635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30261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57609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19,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3605D85-D62C-4ED2-87C2-DA2184EF6BA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563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08483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380725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33350"/>
            <a:ext cx="2171700" cy="5886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33350"/>
            <a:ext cx="6362700" cy="5886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194028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291D01-D0AD-408C-BCC0-454A818E3C07}" type="datetimeFigureOut">
              <a:rPr lang="en-US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AA7477-27C2-4754-9480-7D1B7C09EDE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0209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C7D689-E04D-4B42-B769-525F1F6DFF7B}" type="datetimeFigureOut">
              <a:rPr lang="en-US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412DFF-3A62-4FC6-BA9F-4C3D91C5651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86784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446A0B-8273-49D6-8B18-A6F837A96BA1}" type="datetimeFigureOut">
              <a:rPr lang="en-US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397CFB-36A3-48C2-89E6-8186856BFF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5965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D34117-772A-4B42-9637-0C414EC870CB}" type="datetimeFigureOut">
              <a:rPr lang="en-US"/>
              <a:pPr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79B117-C92F-418C-9C38-61C459889C7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50648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740E194-00F2-4553-84D3-4606A24F8619}" type="datetimeFigureOut">
              <a:rPr lang="en-US"/>
              <a:pPr/>
              <a:t>11/18/2015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C9A952-0186-452D-8D78-78CB41E665E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39983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23975F2-5777-4DCC-B583-ADBFC0583FC8}" type="datetimeFigureOut">
              <a:rPr lang="en-US"/>
              <a:pPr/>
              <a:t>11/18/2015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397B5C-1A8B-4403-A145-DAD1D8892E6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79309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DA3657-34E1-4758-A826-A06F1914A7E5}" type="datetimeFigureOut">
              <a:rPr lang="en-US"/>
              <a:pPr/>
              <a:t>11/18/2015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21B7B5-88C6-42BD-A381-BE18B7ECAD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60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19, 2008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942833-9537-4136-A819-8E07C671F6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7357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49870A-C058-4014-9E98-C804D91B08EC}" type="datetimeFigureOut">
              <a:rPr lang="en-US"/>
              <a:pPr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D7FFE3-38AC-4F75-B5A9-06E12885EC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62530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38EBE2D-C8B4-4E48-989E-003C80D04A30}" type="datetimeFigureOut">
              <a:rPr lang="en-US"/>
              <a:pPr/>
              <a:t>11/18/2015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2E146-F26C-472C-A190-EE73B4FC9B9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391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22975B4-095C-4274-BC87-B826B623DEC2}" type="datetimeFigureOut">
              <a:rPr lang="en-US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A2900E-4F19-4515-B817-7C7D6860695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7490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5645304-9E57-483A-935C-B8480190BD04}" type="datetimeFigureOut">
              <a:rPr lang="en-US"/>
              <a:pPr/>
              <a:t>11/18/2015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ABE63-E2A5-433F-A5CB-1AFC128E6C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706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267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67200" cy="4419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19, 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B4BD2C-73A0-4AA2-9FB9-745E1C4619F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231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19, 2008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5DF6FD1-0063-462C-8C7C-F3C84770664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744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19, 2008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5EDC99-6405-45AD-ACA1-4E478FA0C8F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329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19, 2008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C6FD4EE-717A-4D3B-B11C-A130E8ADC9C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347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19, 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4EDDB2-D422-46D9-88BE-7C02D22BDAA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706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December 19, 2008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19B74BE-BD53-411F-8C59-2CF31B007FC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299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33350"/>
            <a:ext cx="6019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00200"/>
            <a:ext cx="86868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477000"/>
            <a:ext cx="2895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Calibri" panose="020F0502020204030204" pitchFamily="34" charset="0"/>
              </a:defRPr>
            </a:lvl1pPr>
          </a:lstStyle>
          <a:p>
            <a:r>
              <a:rPr lang="en-US"/>
              <a:t>December 19, 2008</a:t>
            </a:r>
          </a:p>
        </p:txBody>
      </p:sp>
      <p:sp>
        <p:nvSpPr>
          <p:cNvPr id="1029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352800" y="6480175"/>
            <a:ext cx="23622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Calibri" panose="020F0502020204030204" pitchFamily="34" charset="0"/>
                <a:ea typeface="宋体" panose="02010600030101010101" pitchFamily="2" charset="-122"/>
              </a:defRPr>
            </a:lvl1pPr>
          </a:lstStyle>
          <a:p>
            <a:fld id="{D78A1BC1-4A7F-47AE-A045-3904B49C244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33350"/>
            <a:ext cx="60198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00200"/>
            <a:ext cx="868680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  <p:sldLayoutId id="2147483811" r:id="rId6"/>
    <p:sldLayoutId id="2147483812" r:id="rId7"/>
    <p:sldLayoutId id="2147483813" r:id="rId8"/>
    <p:sldLayoutId id="2147483814" r:id="rId9"/>
    <p:sldLayoutId id="2147483815" r:id="rId10"/>
    <p:sldLayoutId id="214748381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单击此处编辑母版文本样式</a:t>
            </a:r>
          </a:p>
          <a:p>
            <a:pPr lvl="1"/>
            <a:r>
              <a:rPr lang="en-US" smtClean="0"/>
              <a:t>第二级</a:t>
            </a:r>
          </a:p>
          <a:p>
            <a:pPr lvl="2"/>
            <a:r>
              <a:rPr lang="en-US" smtClean="0"/>
              <a:t>第三级</a:t>
            </a:r>
          </a:p>
          <a:p>
            <a:pPr lvl="3"/>
            <a:r>
              <a:rPr lang="en-US" smtClean="0"/>
              <a:t>第四级</a:t>
            </a:r>
          </a:p>
          <a:p>
            <a:pPr lvl="4"/>
            <a:r>
              <a:rPr lang="en-US" smtClean="0"/>
              <a:t>第五级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fld id="{A70C4BFC-6EC9-4B3D-A977-4F4BC4F81603}" type="datetimeFigureOut">
              <a:rPr lang="en-US"/>
              <a:pPr/>
              <a:t>11/18/2015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0D1638D7-2796-42BA-91F1-27146910DE0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228600" y="4710113"/>
            <a:ext cx="8686800" cy="914400"/>
          </a:xfrm>
        </p:spPr>
        <p:txBody>
          <a:bodyPr/>
          <a:lstStyle/>
          <a:p>
            <a:pPr algn="ctr"/>
            <a:r>
              <a:rPr lang="en-US" dirty="0">
                <a:ea typeface="宋体" panose="02010600030101010101" pitchFamily="2" charset="-122"/>
              </a:rPr>
              <a:t>Post-Mortem By Department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269399" y="5637243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irppt.com</a:t>
            </a:r>
          </a:p>
          <a:p>
            <a:pPr algn="ctr"/>
            <a:r>
              <a:rPr lang="fa-IR" sz="2400" dirty="0" smtClean="0">
                <a:solidFill>
                  <a:srgbClr val="FF0000"/>
                </a:solidFill>
              </a:rPr>
              <a:t>مرکز پاورپوینت مادسیج</a:t>
            </a:r>
            <a:endParaRPr lang="fa-I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>
                <a:ea typeface="宋体" panose="02010600030101010101" pitchFamily="2" charset="-122"/>
              </a:rPr>
              <a:t>Project Management </a:t>
            </a:r>
            <a:br>
              <a:rPr lang="en-US" sz="3200">
                <a:ea typeface="宋体" panose="02010600030101010101" pitchFamily="2" charset="-122"/>
              </a:rPr>
            </a:br>
            <a:r>
              <a:rPr lang="en-US" sz="3200">
                <a:ea typeface="宋体" panose="02010600030101010101" pitchFamily="2" charset="-122"/>
              </a:rPr>
              <a:t>How Was the Project Managed?</a:t>
            </a:r>
          </a:p>
        </p:txBody>
      </p:sp>
      <p:sp>
        <p:nvSpPr>
          <p:cNvPr id="15363" name="Rectangle 7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ea typeface="宋体" panose="02010600030101010101" pitchFamily="2" charset="-122"/>
              </a:rPr>
              <a:t>Meetings: who/when/how often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How well did this work?</a:t>
            </a:r>
          </a:p>
          <a:p>
            <a:r>
              <a:rPr lang="en-US">
                <a:ea typeface="宋体" panose="02010600030101010101" pitchFamily="2" charset="-122"/>
              </a:rPr>
              <a:t>Communication: who/when/how often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How well did this work?</a:t>
            </a:r>
          </a:p>
          <a:p>
            <a:r>
              <a:rPr lang="en-US">
                <a:ea typeface="宋体" panose="02010600030101010101" pitchFamily="2" charset="-122"/>
              </a:rPr>
              <a:t>Changes: how tracked, communicated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How well did this work?</a:t>
            </a:r>
          </a:p>
          <a:p>
            <a:r>
              <a:rPr lang="en-US">
                <a:ea typeface="宋体" panose="02010600030101010101" pitchFamily="2" charset="-122"/>
              </a:rPr>
              <a:t>Other methods: email, schedules, databases, reports, etc.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>
                <a:ea typeface="宋体" panose="02010600030101010101" pitchFamily="2" charset="-122"/>
              </a:rPr>
              <a:t>Manufacturing</a:t>
            </a:r>
          </a:p>
        </p:txBody>
      </p:sp>
      <p:sp>
        <p:nvSpPr>
          <p:cNvPr id="16387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ea typeface="宋体" panose="02010600030101010101" pitchFamily="2" charset="-122"/>
              </a:rPr>
              <a:t>Was team properly prepared to receive product?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BOM &amp; paperwork complete &amp; accurate?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Materials ordered &amp; ready?</a:t>
            </a:r>
          </a:p>
          <a:p>
            <a:r>
              <a:rPr lang="en-US">
                <a:ea typeface="宋体" panose="02010600030101010101" pitchFamily="2" charset="-122"/>
              </a:rPr>
              <a:t>Did product meet manufacturability goals?</a:t>
            </a:r>
          </a:p>
          <a:p>
            <a:r>
              <a:rPr lang="en-US">
                <a:ea typeface="宋体" panose="02010600030101010101" pitchFamily="2" charset="-122"/>
              </a:rPr>
              <a:t>Were there unexpected delays or problems?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>
                <a:ea typeface="宋体" panose="02010600030101010101" pitchFamily="2" charset="-122"/>
              </a:rPr>
              <a:t>Quality Assurance &amp; Support</a:t>
            </a:r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ea typeface="宋体" panose="02010600030101010101" pitchFamily="2" charset="-122"/>
              </a:rPr>
              <a:t>How was product quality measured?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Was this effective? Efficient?</a:t>
            </a:r>
          </a:p>
          <a:p>
            <a:r>
              <a:rPr lang="en-US">
                <a:ea typeface="宋体" panose="02010600030101010101" pitchFamily="2" charset="-122"/>
              </a:rPr>
              <a:t>How did final product compare against quality goals?</a:t>
            </a:r>
          </a:p>
          <a:p>
            <a:r>
              <a:rPr lang="en-US">
                <a:ea typeface="宋体" panose="02010600030101010101" pitchFamily="2" charset="-122"/>
              </a:rPr>
              <a:t>How were quality issues resolved?</a:t>
            </a:r>
          </a:p>
          <a:p>
            <a:r>
              <a:rPr lang="en-US">
                <a:ea typeface="宋体" panose="02010600030101010101" pitchFamily="2" charset="-122"/>
              </a:rPr>
              <a:t>Were support teams properly prepared?</a:t>
            </a:r>
          </a:p>
          <a:p>
            <a:r>
              <a:rPr lang="en-US">
                <a:ea typeface="宋体" panose="02010600030101010101" pitchFamily="2" charset="-122"/>
              </a:rPr>
              <a:t>Is product quality consistent with support resources?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>
                <a:ea typeface="宋体" panose="02010600030101010101" pitchFamily="2" charset="-122"/>
              </a:rPr>
              <a:t>Marketing</a:t>
            </a:r>
          </a:p>
        </p:txBody>
      </p:sp>
      <p:sp>
        <p:nvSpPr>
          <p:cNvPr id="18435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ea typeface="宋体" panose="02010600030101010101" pitchFamily="2" charset="-122"/>
              </a:rPr>
              <a:t>Did positioning match final product?</a:t>
            </a:r>
          </a:p>
          <a:p>
            <a:r>
              <a:rPr lang="en-US">
                <a:ea typeface="宋体" panose="02010600030101010101" pitchFamily="2" charset="-122"/>
              </a:rPr>
              <a:t>Was positioning successful? Appropriate? Effective?</a:t>
            </a:r>
          </a:p>
          <a:p>
            <a:r>
              <a:rPr lang="en-US">
                <a:ea typeface="宋体" panose="02010600030101010101" pitchFamily="2" charset="-122"/>
              </a:rPr>
              <a:t>Was product launch effective?</a:t>
            </a:r>
          </a:p>
          <a:p>
            <a:r>
              <a:rPr lang="en-US">
                <a:ea typeface="宋体" panose="02010600030101010101" pitchFamily="2" charset="-122"/>
              </a:rPr>
              <a:t>Were marketing programs effectively implemented?</a:t>
            </a:r>
          </a:p>
          <a:p>
            <a:r>
              <a:rPr lang="en-US">
                <a:ea typeface="宋体" panose="02010600030101010101" pitchFamily="2" charset="-122"/>
              </a:rPr>
              <a:t>Did product &amp; launch meet marketing goals?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63918" y="4724366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irppt.com</a:t>
            </a:r>
          </a:p>
          <a:p>
            <a:pPr algn="ctr"/>
            <a:r>
              <a:rPr lang="fa-IR" sz="2400" dirty="0" smtClean="0">
                <a:solidFill>
                  <a:srgbClr val="FF0000"/>
                </a:solidFill>
              </a:rPr>
              <a:t>مرکز پاورپوینت مادسیج</a:t>
            </a:r>
            <a:endParaRPr lang="fa-I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>
                <a:ea typeface="宋体" panose="02010600030101010101" pitchFamily="2" charset="-122"/>
              </a:rPr>
              <a:t>Sales</a:t>
            </a:r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ea typeface="宋体" panose="02010600030101010101" pitchFamily="2" charset="-122"/>
              </a:rPr>
              <a:t>Was channel &amp; sales force appropriately informed about product?</a:t>
            </a:r>
          </a:p>
          <a:p>
            <a:r>
              <a:rPr lang="en-US">
                <a:ea typeface="宋体" panose="02010600030101010101" pitchFamily="2" charset="-122"/>
              </a:rPr>
              <a:t>Did product and message meet customer need?</a:t>
            </a:r>
          </a:p>
          <a:p>
            <a:r>
              <a:rPr lang="en-US">
                <a:ea typeface="宋体" panose="02010600030101010101" pitchFamily="2" charset="-122"/>
              </a:rPr>
              <a:t>Was timing appropriate?  Cost?</a:t>
            </a:r>
          </a:p>
          <a:p>
            <a:r>
              <a:rPr lang="en-US">
                <a:ea typeface="宋体" panose="02010600030101010101" pitchFamily="2" charset="-122"/>
              </a:rPr>
              <a:t>How do initial sales compare to goals?</a:t>
            </a:r>
          </a:p>
          <a:p>
            <a:r>
              <a:rPr lang="en-US">
                <a:ea typeface="宋体" panose="02010600030101010101" pitchFamily="2" charset="-122"/>
              </a:rPr>
              <a:t>How has product been received?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228600" y="4710113"/>
            <a:ext cx="8686800" cy="914400"/>
          </a:xfrm>
        </p:spPr>
        <p:txBody>
          <a:bodyPr/>
          <a:lstStyle/>
          <a:p>
            <a:pPr algn="ctr"/>
            <a:r>
              <a:rPr lang="en-US">
                <a:ea typeface="宋体" panose="02010600030101010101" pitchFamily="2" charset="-122"/>
              </a:rPr>
              <a:t>Key Lessons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>
                <a:ea typeface="宋体" panose="02010600030101010101" pitchFamily="2" charset="-122"/>
              </a:rPr>
              <a:t>What Went Right</a:t>
            </a:r>
          </a:p>
        </p:txBody>
      </p:sp>
      <p:sp>
        <p:nvSpPr>
          <p:cNvPr id="21507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ea typeface="宋体" panose="02010600030101010101" pitchFamily="2" charset="-122"/>
              </a:rPr>
              <a:t>Summarize in quick bullet points specific things that worked well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Use specific examples: “daily 15-minute morning status meetings worked well” instead of “team communicated well”.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Distribute or list network location of forms, procedures, reports, etc. that were found to be particularly useful.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>
                <a:ea typeface="宋体" panose="02010600030101010101" pitchFamily="2" charset="-122"/>
              </a:rPr>
              <a:t>What Went Wrong</a:t>
            </a:r>
          </a:p>
        </p:txBody>
      </p:sp>
      <p:sp>
        <p:nvSpPr>
          <p:cNvPr id="22531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ea typeface="宋体" panose="02010600030101010101" pitchFamily="2" charset="-122"/>
              </a:rPr>
              <a:t>Summarize in quick bullet points specific things that caused problems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Try to isolate specific attitudes, procedures, methods, timing issues, etc. that caused problems</a:t>
            </a:r>
          </a:p>
          <a:p>
            <a:r>
              <a:rPr lang="en-US">
                <a:ea typeface="宋体" panose="02010600030101010101" pitchFamily="2" charset="-122"/>
              </a:rPr>
              <a:t>How did team respond to problems?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>
                <a:ea typeface="宋体" panose="02010600030101010101" pitchFamily="2" charset="-122"/>
              </a:rPr>
              <a:t>Recommendations</a:t>
            </a:r>
          </a:p>
        </p:txBody>
      </p:sp>
      <p:sp>
        <p:nvSpPr>
          <p:cNvPr id="23555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ea typeface="宋体" panose="02010600030101010101" pitchFamily="2" charset="-122"/>
              </a:rPr>
              <a:t>By department or management level, record critical recommendations for future products of this type</a:t>
            </a:r>
          </a:p>
          <a:p>
            <a:r>
              <a:rPr lang="en-US">
                <a:ea typeface="宋体" panose="02010600030101010101" pitchFamily="2" charset="-122"/>
              </a:rPr>
              <a:t>Distribute document or network location of more detailed summary of this presentation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Grp="1" noChangeArrowheads="1"/>
          </p:cNvSpPr>
          <p:nvPr>
            <p:ph type="ctrTitle" idx="4294967295"/>
          </p:nvPr>
        </p:nvSpPr>
        <p:spPr>
          <a:xfrm>
            <a:off x="228600" y="4710113"/>
            <a:ext cx="8686800" cy="914400"/>
          </a:xfrm>
        </p:spPr>
        <p:txBody>
          <a:bodyPr/>
          <a:lstStyle/>
          <a:p>
            <a:pPr algn="ctr"/>
            <a:r>
              <a:rPr lang="en-US">
                <a:ea typeface="宋体" panose="02010600030101010101" pitchFamily="2" charset="-122"/>
              </a:rPr>
              <a:t>Questions &amp; Comments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>
                <a:ea typeface="宋体" panose="02010600030101010101" pitchFamily="2" charset="-122"/>
              </a:rPr>
              <a:t>Performance Against Goals</a:t>
            </a:r>
          </a:p>
        </p:txBody>
      </p:sp>
      <p:sp>
        <p:nvSpPr>
          <p:cNvPr id="6147" name="Rectangle 8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r>
              <a:rPr lang="en-US">
                <a:ea typeface="宋体" panose="02010600030101010101" pitchFamily="2" charset="-122"/>
              </a:rPr>
              <a:t>Actual: summarize what really happened in relationship to goals</a:t>
            </a:r>
          </a:p>
          <a:p>
            <a:r>
              <a:rPr lang="en-US">
                <a:ea typeface="宋体" panose="02010600030101010101" pitchFamily="2" charset="-122"/>
              </a:rPr>
              <a:t>List progress against metrics</a:t>
            </a:r>
          </a:p>
          <a:p>
            <a:r>
              <a:rPr lang="en-US">
                <a:ea typeface="宋体" panose="02010600030101010101" pitchFamily="2" charset="-122"/>
              </a:rPr>
              <a:t>Goal: state original goal or goals of project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List key metrics (items for measuring success)</a:t>
            </a:r>
          </a:p>
          <a:p>
            <a:endParaRPr 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4078288"/>
            <a:ext cx="9144000" cy="27813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a-IR">
              <a:solidFill>
                <a:schemeClr val="bg2"/>
              </a:solidFill>
            </a:endParaRP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396875" y="1412875"/>
            <a:ext cx="57626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6000" b="1" i="1">
                <a:solidFill>
                  <a:schemeClr val="folHlink"/>
                </a:solidFill>
                <a:ea typeface="Microsoft YaHei" panose="020B0503020204020204" pitchFamily="34" charset="-122"/>
              </a:rPr>
              <a:t>Thank You</a:t>
            </a:r>
          </a:p>
        </p:txBody>
      </p:sp>
      <p:sp>
        <p:nvSpPr>
          <p:cNvPr id="25604" name="TextBox 5"/>
          <p:cNvSpPr>
            <a:spLocks noChangeArrowheads="1"/>
          </p:cNvSpPr>
          <p:nvPr/>
        </p:nvSpPr>
        <p:spPr bwMode="auto">
          <a:xfrm>
            <a:off x="323850" y="4437063"/>
            <a:ext cx="51847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4400">
                <a:solidFill>
                  <a:srgbClr val="5F5F5F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Haettenschweiler" panose="020B0706040902060204" pitchFamily="34" charset="0"/>
              </a:rPr>
              <a:t>Kingsoft</a:t>
            </a:r>
            <a:r>
              <a:rPr lang="en-US" sz="440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Haettenschweiler" panose="020B0706040902060204" pitchFamily="34" charset="0"/>
              </a:rPr>
              <a:t> </a:t>
            </a:r>
            <a:r>
              <a:rPr lang="zh-CN" altLang="en-US" sz="4400">
                <a:solidFill>
                  <a:schemeClr val="bg1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  <a:sym typeface="Haettenschweiler" panose="020B0706040902060204" pitchFamily="34" charset="0"/>
              </a:rPr>
              <a:t>Office</a:t>
            </a:r>
            <a:endParaRPr lang="zh-CN" altLang="en-US" sz="4400">
              <a:solidFill>
                <a:schemeClr val="bg1"/>
              </a:solidFill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25605" name="TextBox 6"/>
          <p:cNvSpPr>
            <a:spLocks noChangeArrowheads="1"/>
          </p:cNvSpPr>
          <p:nvPr/>
        </p:nvSpPr>
        <p:spPr bwMode="auto">
          <a:xfrm>
            <a:off x="396875" y="5302250"/>
            <a:ext cx="269398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>
                <a:solidFill>
                  <a:schemeClr val="bg1"/>
                </a:solidFill>
                <a:latin typeface="Mistral" panose="03090702030407020403" pitchFamily="66" charset="0"/>
                <a:sym typeface="Mistral" panose="03090702030407020403" pitchFamily="66" charset="0"/>
              </a:rPr>
              <a:t>Make Presentation much more fun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>
                <a:ea typeface="宋体" panose="02010600030101010101" pitchFamily="2" charset="-122"/>
              </a:rPr>
              <a:t>Performance Against Schedule</a:t>
            </a:r>
          </a:p>
        </p:txBody>
      </p:sp>
      <p:sp>
        <p:nvSpPr>
          <p:cNvPr id="7171" name="Rectangle 7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r>
              <a:rPr lang="en-US">
                <a:ea typeface="宋体" panose="02010600030101010101" pitchFamily="2" charset="-122"/>
              </a:rPr>
              <a:t>Plan: summarize original schedule of project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List key milestones</a:t>
            </a:r>
          </a:p>
          <a:p>
            <a:r>
              <a:rPr lang="en-US">
                <a:ea typeface="宋体" panose="02010600030101010101" pitchFamily="2" charset="-122"/>
              </a:rPr>
              <a:t>Actual: summarize what really happened in relationship to plan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List differences in terms of original dates (x weeks late, x months early, etc.)</a:t>
            </a:r>
          </a:p>
          <a:p>
            <a:endParaRPr 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>
                <a:ea typeface="宋体" panose="02010600030101010101" pitchFamily="2" charset="-122"/>
              </a:rPr>
              <a:t>Performance Against Quality</a:t>
            </a:r>
          </a:p>
        </p:txBody>
      </p:sp>
      <p:sp>
        <p:nvSpPr>
          <p:cNvPr id="8195" name="Rectangle 7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r>
              <a:rPr lang="en-US">
                <a:ea typeface="宋体" panose="02010600030101010101" pitchFamily="2" charset="-122"/>
              </a:rPr>
              <a:t>Quality goal: state original quality goal or goals for the project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List key metrics (items for measuring success)</a:t>
            </a:r>
          </a:p>
          <a:p>
            <a:r>
              <a:rPr lang="en-US">
                <a:ea typeface="宋体" panose="02010600030101010101" pitchFamily="2" charset="-122"/>
              </a:rPr>
              <a:t>Actual: summarize what really happened in relationship to quality goals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List progress against metrics</a:t>
            </a:r>
          </a:p>
          <a:p>
            <a:endParaRPr 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>
                <a:ea typeface="宋体" panose="02010600030101010101" pitchFamily="2" charset="-122"/>
              </a:rPr>
              <a:t>Performance Against Budget</a:t>
            </a:r>
          </a:p>
        </p:txBody>
      </p:sp>
      <p:sp>
        <p:nvSpPr>
          <p:cNvPr id="9219" name="Rectangle 7"/>
          <p:cNvSpPr>
            <a:spLocks noGrp="1" noChangeArrowheads="1"/>
          </p:cNvSpPr>
          <p:nvPr>
            <p:ph idx="4294967295"/>
          </p:nvPr>
        </p:nvSpPr>
        <p:spPr/>
        <p:txBody>
          <a:bodyPr/>
          <a:lstStyle/>
          <a:p>
            <a:r>
              <a:rPr lang="en-US">
                <a:ea typeface="宋体" panose="02010600030101010101" pitchFamily="2" charset="-122"/>
              </a:rPr>
              <a:t>Budget: state original quality goal or goals for the project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List key cost goals, expenditure limits</a:t>
            </a:r>
          </a:p>
          <a:p>
            <a:r>
              <a:rPr lang="en-US">
                <a:ea typeface="宋体" panose="02010600030101010101" pitchFamily="2" charset="-122"/>
              </a:rPr>
              <a:t>Actual cost/expenditures: summarize what really happened in relationship to budget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List progress against goals &amp; limits</a:t>
            </a:r>
          </a:p>
          <a:p>
            <a:endParaRPr 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 dirty="0">
                <a:ea typeface="宋体" panose="02010600030101010101" pitchFamily="2" charset="-122"/>
              </a:rPr>
              <a:t>Project Planning </a:t>
            </a:r>
            <a:br>
              <a:rPr lang="en-US" sz="3200" dirty="0">
                <a:ea typeface="宋体" panose="02010600030101010101" pitchFamily="2" charset="-122"/>
              </a:rPr>
            </a:br>
            <a:r>
              <a:rPr lang="en-US" sz="3200" dirty="0">
                <a:ea typeface="宋体" panose="02010600030101010101" pitchFamily="2" charset="-122"/>
              </a:rPr>
              <a:t>How Was the Project Planned?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ea typeface="宋体" panose="02010600030101010101" pitchFamily="2" charset="-122"/>
              </a:rPr>
              <a:t>Who was responsible for original plans?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How did that work? Right set of people?</a:t>
            </a:r>
          </a:p>
          <a:p>
            <a:r>
              <a:rPr lang="en-US">
                <a:ea typeface="宋体" panose="02010600030101010101" pitchFamily="2" charset="-122"/>
              </a:rPr>
              <a:t>Was project well defined from beginning?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Was there an actual written plan?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How was project plan communicated?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How well did that work?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63918" y="4724366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irppt.com</a:t>
            </a:r>
          </a:p>
          <a:p>
            <a:pPr algn="ctr"/>
            <a:r>
              <a:rPr lang="fa-IR" sz="2400" dirty="0" smtClean="0">
                <a:solidFill>
                  <a:srgbClr val="FF0000"/>
                </a:solidFill>
              </a:rPr>
              <a:t>مرکز پاورپوینت مادسیج</a:t>
            </a:r>
            <a:endParaRPr lang="fa-I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>
                <a:ea typeface="宋体" panose="02010600030101010101" pitchFamily="2" charset="-122"/>
              </a:rPr>
              <a:t>Project Planning </a:t>
            </a:r>
            <a:br>
              <a:rPr lang="en-US" sz="3200">
                <a:ea typeface="宋体" panose="02010600030101010101" pitchFamily="2" charset="-122"/>
              </a:rPr>
            </a:br>
            <a:r>
              <a:rPr lang="en-US" sz="3200">
                <a:ea typeface="宋体" panose="02010600030101010101" pitchFamily="2" charset="-122"/>
              </a:rPr>
              <a:t>Was the Plan the Right One?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ea typeface="宋体" panose="02010600030101010101" pitchFamily="2" charset="-122"/>
              </a:rPr>
              <a:t>Was the plan a good one?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What was good?  What was missing?</a:t>
            </a:r>
          </a:p>
          <a:p>
            <a:r>
              <a:rPr lang="en-US">
                <a:ea typeface="宋体" panose="02010600030101010101" pitchFamily="2" charset="-122"/>
              </a:rPr>
              <a:t>Was the plan realistic?</a:t>
            </a:r>
          </a:p>
          <a:p>
            <a:r>
              <a:rPr lang="en-US">
                <a:ea typeface="宋体" panose="02010600030101010101" pitchFamily="2" charset="-122"/>
              </a:rPr>
              <a:t>How did the plan evolve over time?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Was the change good or bad?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How did the changes affect the project?</a:t>
            </a:r>
          </a:p>
          <a:p>
            <a:r>
              <a:rPr lang="en-US">
                <a:ea typeface="宋体" panose="02010600030101010101" pitchFamily="2" charset="-122"/>
              </a:rPr>
              <a:t>Key areas for improvement: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Make very specific recommendations.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>
                <a:ea typeface="宋体" panose="02010600030101010101" pitchFamily="2" charset="-122"/>
              </a:rPr>
              <a:t>Research &amp; Development </a:t>
            </a:r>
            <a:br>
              <a:rPr lang="en-US" sz="3200">
                <a:ea typeface="宋体" panose="02010600030101010101" pitchFamily="2" charset="-122"/>
              </a:rPr>
            </a:br>
            <a:r>
              <a:rPr lang="en-US" sz="3200">
                <a:ea typeface="宋体" panose="02010600030101010101" pitchFamily="2" charset="-122"/>
              </a:rPr>
              <a:t>How Was R&amp;D Managed?</a:t>
            </a:r>
          </a:p>
        </p:txBody>
      </p:sp>
      <p:sp>
        <p:nvSpPr>
          <p:cNvPr id="13315" name="Rectangle 5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ea typeface="宋体" panose="02010600030101010101" pitchFamily="2" charset="-122"/>
              </a:rPr>
              <a:t>How was the project managed through R&amp;D? 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How many teams, number of people, reporting structure, etc. 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How well did that work?  Improvements?</a:t>
            </a:r>
          </a:p>
          <a:p>
            <a:r>
              <a:rPr lang="en-US">
                <a:ea typeface="宋体" panose="02010600030101010101" pitchFamily="2" charset="-122"/>
              </a:rPr>
              <a:t>How did the R&amp;D teams communicate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What methods, timing, etc.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How well did that work?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63918" y="4724366"/>
            <a:ext cx="2605201" cy="830997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irppt.com</a:t>
            </a:r>
          </a:p>
          <a:p>
            <a:pPr algn="ctr"/>
            <a:r>
              <a:rPr lang="fa-IR" sz="2400" dirty="0" smtClean="0">
                <a:solidFill>
                  <a:srgbClr val="FF0000"/>
                </a:solidFill>
              </a:rPr>
              <a:t>مرکز پاورپوینت مادسیج</a:t>
            </a:r>
            <a:endParaRPr lang="fa-IR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2900"/>
              <a:t>Research &amp; Development </a:t>
            </a:r>
            <a:br>
              <a:rPr lang="en-US" sz="2900"/>
            </a:br>
            <a:r>
              <a:rPr lang="en-US" sz="2900"/>
              <a:t>How Effective &amp; Efficient Was R&amp;D?</a:t>
            </a:r>
          </a:p>
        </p:txBody>
      </p:sp>
      <p:sp>
        <p:nvSpPr>
          <p:cNvPr id="14339" name="Rectangle 7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en-US">
                <a:ea typeface="宋体" panose="02010600030101010101" pitchFamily="2" charset="-122"/>
              </a:rPr>
              <a:t>Identifying &amp; solving technical problems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Were issues identified early enough?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Were problems solved well?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What worked? Didn’t work? Could be better?</a:t>
            </a:r>
          </a:p>
          <a:p>
            <a:r>
              <a:rPr lang="en-US">
                <a:ea typeface="宋体" panose="02010600030101010101" pitchFamily="2" charset="-122"/>
              </a:rPr>
              <a:t>Estimates &amp; execution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Were estimates on track with actuals?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What helped people estimate well?  </a:t>
            </a:r>
          </a:p>
          <a:p>
            <a:pPr lvl="1"/>
            <a:r>
              <a:rPr lang="en-US">
                <a:ea typeface="宋体" panose="02010600030101010101" pitchFamily="2" charset="-122"/>
              </a:rPr>
              <a:t>What caused people to estimate poorly?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PP_SBUSC_PRT_Personal_Growth">
  <a:themeElements>
    <a:clrScheme name="PPP_SBUSC_PRT_Personal_Growt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PP_SBUSC_PRT_Personal_Growth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PPP_SBUSC_PRT_Personal_Growt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BUSC_PRT_Personal_Growt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BUSC_PRT_Personal_Growt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BUSC_PRT_Personal_Growt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BUSC_PRT_Personal_Growt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PP_SBUSC_PRT_Personal_Growt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BUSC_PRT_Personal_Growt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BUSC_PRT_Personal_Growt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BUSC_PRT_Personal_Growt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BUSC_PRT_Personal_Growt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BUSC_PRT_Personal_Growt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PP_SBUSC_PRT_Personal_Growt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PP_SBUSC_PRT_Personal_Growth">
  <a:themeElements>
    <a:clrScheme name="1_PPP_SBUSC_PRT_Personal_Growt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PPP_SBUSC_PRT_Personal_Growth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1_PPP_SBUSC_PRT_Personal_Growt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PP_SBUSC_PRT_Personal_Growt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PP_SBUSC_PRT_Personal_Growt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PP_SBUSC_PRT_Personal_Growt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PP_SBUSC_PRT_Personal_Growt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PP_SBUSC_PRT_Personal_Growt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PP_SBUSC_PRT_Personal_Growt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PP_SBUSC_PRT_Personal_Growt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PP_SBUSC_PRT_Personal_Growt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PP_SBUSC_PRT_Personal_Growt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PP_SBUSC_PRT_Personal_Growt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PP_SBUSC_PRT_Personal_Growt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默认设计模板_2">
  <a:themeElements>
    <a:clrScheme name="默认设计模板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_2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默认设计模板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PPP_SBUSC_PRT_Personal_Growth</Template>
  <TotalTime>1</TotalTime>
  <Pages>0</Pages>
  <Words>709</Words>
  <Characters>0</Characters>
  <Application>Microsoft Office PowerPoint</Application>
  <DocSecurity>0</DocSecurity>
  <PresentationFormat>On-screen Show (4:3)</PresentationFormat>
  <Lines>0</Lines>
  <Paragraphs>110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45" baseType="lpstr">
      <vt:lpstr>Arial</vt:lpstr>
      <vt:lpstr>宋体</vt:lpstr>
      <vt:lpstr>Wingdings</vt:lpstr>
      <vt:lpstr>Times New Roman</vt:lpstr>
      <vt:lpstr>Calibri</vt:lpstr>
      <vt:lpstr>方正粗宋简体</vt:lpstr>
      <vt:lpstr>Microsoft YaHei</vt:lpstr>
      <vt:lpstr>Verdana</vt:lpstr>
      <vt:lpstr>Arial Black</vt:lpstr>
      <vt:lpstr>楷体_GB2312</vt:lpstr>
      <vt:lpstr>华文细黑</vt:lpstr>
      <vt:lpstr>MS UI Gothic</vt:lpstr>
      <vt:lpstr>华文楷体</vt:lpstr>
      <vt:lpstr>方正静蕾简体</vt:lpstr>
      <vt:lpstr>SimHei</vt:lpstr>
      <vt:lpstr>方正超粗黑简体</vt:lpstr>
      <vt:lpstr>Haettenschweiler</vt:lpstr>
      <vt:lpstr>Mistral</vt:lpstr>
      <vt:lpstr>Arial Unicode MS</vt:lpstr>
      <vt:lpstr>MS PGothic</vt:lpstr>
      <vt:lpstr>Rockwell</vt:lpstr>
      <vt:lpstr>Latha</vt:lpstr>
      <vt:lpstr>PPP_SBUSC_PRT_Personal_Growth</vt:lpstr>
      <vt:lpstr>1_PPP_SBUSC_PRT_Personal_Growth</vt:lpstr>
      <vt:lpstr>默认设计模板_2</vt:lpstr>
      <vt:lpstr>Post-Mortem By Department</vt:lpstr>
      <vt:lpstr>Performance Against Goals</vt:lpstr>
      <vt:lpstr>Performance Against Schedule</vt:lpstr>
      <vt:lpstr>Performance Against Quality</vt:lpstr>
      <vt:lpstr>Performance Against Budget</vt:lpstr>
      <vt:lpstr>Project Planning  How Was the Project Planned?</vt:lpstr>
      <vt:lpstr>Project Planning  Was the Plan the Right One?</vt:lpstr>
      <vt:lpstr>Research &amp; Development  How Was R&amp;D Managed?</vt:lpstr>
      <vt:lpstr>Research &amp; Development  How Effective &amp; Efficient Was R&amp;D?</vt:lpstr>
      <vt:lpstr>Project Management  How Was the Project Managed?</vt:lpstr>
      <vt:lpstr>Manufacturing</vt:lpstr>
      <vt:lpstr>Quality Assurance &amp; Support</vt:lpstr>
      <vt:lpstr>Marketing</vt:lpstr>
      <vt:lpstr>Sales</vt:lpstr>
      <vt:lpstr>Key Lessons</vt:lpstr>
      <vt:lpstr>What Went Right</vt:lpstr>
      <vt:lpstr>What Went Wrong</vt:lpstr>
      <vt:lpstr>Recommendations</vt:lpstr>
      <vt:lpstr>Questions &amp; Comments</vt:lpstr>
      <vt:lpstr>PowerPoint Presentation</vt:lpstr>
    </vt:vector>
  </TitlesOfParts>
  <Manager/>
  <Company>DIGEX, INC.</Company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[Project Name] Post-Mortem  Presentation Template</dc:title>
  <dc:subject/>
  <dc:creator>Fatemeh</dc:creator>
  <cp:keywords/>
  <dc:description/>
  <cp:lastModifiedBy>Fatemeh</cp:lastModifiedBy>
  <cp:revision>31</cp:revision>
  <cp:lastPrinted>1601-01-01T00:00:00Z</cp:lastPrinted>
  <dcterms:created xsi:type="dcterms:W3CDTF">2002-02-19T21:25:17Z</dcterms:created>
  <dcterms:modified xsi:type="dcterms:W3CDTF">2015-11-18T18:41:03Z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1033-8.1.0.3018</vt:lpwstr>
  </property>
</Properties>
</file>